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57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35429" y="-50414"/>
            <a:ext cx="6204857" cy="25323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000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Мировое хозяйство - презентация для урока географии в 10 классе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2750673"/>
            <a:ext cx="56488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Добро пожаловать на урок географии! Сегодня мы погрузимся в мир экономики и узнаем о важных аспектах мирового хозяйства.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19FA8-9619-4921-8E48-880F4FD1DF1D}"/>
              </a:ext>
            </a:extLst>
          </p:cNvPr>
          <p:cNvSpPr txBox="1"/>
          <p:nvPr/>
        </p:nvSpPr>
        <p:spPr>
          <a:xfrm>
            <a:off x="0" y="4234546"/>
            <a:ext cx="7195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10 классе по теме: "Мировое хозяйство"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708A8-9248-4439-AF8C-280EA6C4666D}"/>
              </a:ext>
            </a:extLst>
          </p:cNvPr>
          <p:cNvSpPr txBox="1"/>
          <p:nvPr/>
        </p:nvSpPr>
        <p:spPr>
          <a:xfrm>
            <a:off x="12819763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54293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Введение в мировое хозяйство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19599" y="426493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Мировое хозяйство – это глобальная сеть взаимосвязей и обмена товарами, услугами, капиталом и информацией между странами. Оно включает в себя все аспекты экономической деятельности и играет огромную роль в жизни каждого человека на планете.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7D7B9-71CC-40E4-A598-A9DD0001EB04}"/>
              </a:ext>
            </a:extLst>
          </p:cNvPr>
          <p:cNvSpPr txBox="1"/>
          <p:nvPr/>
        </p:nvSpPr>
        <p:spPr>
          <a:xfrm>
            <a:off x="12819763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35445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ТНК: Роль и влияние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33199" y="2382083"/>
            <a:ext cx="9306401" cy="2135386"/>
          </a:xfrm>
          <a:prstGeom prst="roundRect">
            <a:avLst>
              <a:gd name="adj" fmla="val 18730"/>
            </a:avLst>
          </a:prstGeom>
          <a:solidFill>
            <a:srgbClr val="F3F3FF"/>
          </a:solidFill>
          <a:ln w="27742">
            <a:solidFill>
              <a:srgbClr val="2D4DF2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83112" y="2631996"/>
            <a:ext cx="44424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Транснациональные корпорации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083112" y="3201353"/>
            <a:ext cx="880657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Большие и мощные компании, которые имеют филиалы и представительства в разных странах. Они играют важную роль в мировом хозяйстве и влияют на экономики разных государств.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833199" y="4739640"/>
            <a:ext cx="9306401" cy="2135386"/>
          </a:xfrm>
          <a:prstGeom prst="roundRect">
            <a:avLst>
              <a:gd name="adj" fmla="val 18730"/>
            </a:avLst>
          </a:prstGeom>
          <a:solidFill>
            <a:srgbClr val="F3F3FF"/>
          </a:solidFill>
          <a:ln w="27742">
            <a:solidFill>
              <a:srgbClr val="015F98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1083112" y="4989552"/>
            <a:ext cx="40614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Глобальные цепочки поставок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083112" y="5558909"/>
            <a:ext cx="880657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Современные ТНК организуют процесс производства и поставок в глобальном масштабе. Это позволяет им снизить затраты, повысить эффективность и доставить товары во все уголки мира.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A9C375-BD19-4E9F-A0E7-75EE48834CCD}"/>
              </a:ext>
            </a:extLst>
          </p:cNvPr>
          <p:cNvSpPr txBox="1"/>
          <p:nvPr/>
        </p:nvSpPr>
        <p:spPr>
          <a:xfrm>
            <a:off x="12819763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927735"/>
            <a:ext cx="58140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Специализация стран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2066449"/>
            <a:ext cx="4800124" cy="2966680"/>
          </a:xfrm>
          <a:prstGeom prst="roundRect">
            <a:avLst>
              <a:gd name="adj" fmla="val 13482"/>
            </a:avLst>
          </a:prstGeom>
          <a:noFill/>
          <a:ln w="27742">
            <a:solidFill>
              <a:srgbClr val="2D4DF2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130" y="2094190"/>
            <a:ext cx="4744641" cy="291119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348389" y="5310783"/>
            <a:ext cx="29946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Производители сырья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348389" y="5880140"/>
            <a:ext cx="480012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Некоторые страны специализируются на производстве сырья, такого как нефть, уголь или кофе. Они являются основными экспортерами этих товаров.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7481768" y="2066449"/>
            <a:ext cx="4800124" cy="2966680"/>
          </a:xfrm>
          <a:prstGeom prst="roundRect">
            <a:avLst>
              <a:gd name="adj" fmla="val 13482"/>
            </a:avLst>
          </a:prstGeom>
          <a:noFill/>
          <a:ln w="27742">
            <a:solidFill>
              <a:srgbClr val="015F98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510" y="2094190"/>
            <a:ext cx="4744641" cy="291119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481768" y="5310783"/>
            <a:ext cx="32613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Производители товаров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7481768" y="5880140"/>
            <a:ext cx="480012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Другие страны активно развивают производство готовых товаров, таких как электроника или автомобили. Они создают рабочие места и получают доходы за счет экспорта продукции.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FDFC6E-31CB-432D-8344-6F0DA4D3A7B6}"/>
              </a:ext>
            </a:extLst>
          </p:cNvPr>
          <p:cNvSpPr txBox="1"/>
          <p:nvPr/>
        </p:nvSpPr>
        <p:spPr>
          <a:xfrm>
            <a:off x="12819763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54293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МГРТ и формирование мирового хозяйства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19599" y="426493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Международное географическое разделение труда (МГРТ) - это процесс, при котором каждая страна специализируется в определенной области производства. Это приводит к увеличению объемов мировой торговли, расширению рынков и развитию экономических связей между странами.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E22E0-E0D2-4407-A363-9989CF3A0F4E}"/>
              </a:ext>
            </a:extLst>
          </p:cNvPr>
          <p:cNvSpPr txBox="1"/>
          <p:nvPr/>
        </p:nvSpPr>
        <p:spPr>
          <a:xfrm>
            <a:off x="12819763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959769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Глобализация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90799" y="3160990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7742">
            <a:solidFill>
              <a:srgbClr val="2D4DF2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41652" y="3202662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12913" y="3237309"/>
            <a:ext cx="28346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Обмен информацией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212913" y="380666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Благодаря глобальным коммуникационным сетям и Интернету мы можем быстро обмениваться информацией и идеями с людьми по всему миру.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4490799" y="4913233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7742">
            <a:solidFill>
              <a:srgbClr val="015F98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4641652" y="4954905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212913" y="4989552"/>
            <a:ext cx="22250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Мировой туризм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5212913" y="5558909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Люди все чаще путешествуют за границу, и это способствует расширению культурного обмена и развитию туристической индустрии.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BCDEE-2FE9-4746-A35B-623DF5453C5D}"/>
              </a:ext>
            </a:extLst>
          </p:cNvPr>
          <p:cNvSpPr txBox="1"/>
          <p:nvPr/>
        </p:nvSpPr>
        <p:spPr>
          <a:xfrm>
            <a:off x="12819763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47387">
            <a:solidFill>
              <a:srgbClr val="DFDFEB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10803" y="954167"/>
            <a:ext cx="6286500" cy="5923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664"/>
              </a:lnSpc>
              <a:buNone/>
            </a:pPr>
            <a:r>
              <a:rPr lang="en-US" sz="3731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Экономическая интеграция</a:t>
            </a:r>
            <a:endParaRPr lang="en-US" sz="3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983337" y="1830824"/>
            <a:ext cx="23693" cy="5444490"/>
          </a:xfrm>
          <a:prstGeom prst="rect">
            <a:avLst/>
          </a:prstGeom>
          <a:solidFill>
            <a:srgbClr val="DFDFEB"/>
          </a:solidFill>
          <a:ln/>
        </p:spPr>
      </p:sp>
      <p:sp>
        <p:nvSpPr>
          <p:cNvPr id="7" name="Shape 3"/>
          <p:cNvSpPr/>
          <p:nvPr/>
        </p:nvSpPr>
        <p:spPr>
          <a:xfrm>
            <a:off x="1208365" y="2180213"/>
            <a:ext cx="663416" cy="23693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8" name="Shape 4"/>
          <p:cNvSpPr/>
          <p:nvPr/>
        </p:nvSpPr>
        <p:spPr>
          <a:xfrm>
            <a:off x="781883" y="1978938"/>
            <a:ext cx="426482" cy="426482"/>
          </a:xfrm>
          <a:prstGeom prst="roundRect">
            <a:avLst>
              <a:gd name="adj" fmla="val 80003"/>
            </a:avLst>
          </a:prstGeom>
          <a:solidFill>
            <a:srgbClr val="F3F3FF"/>
          </a:solidFill>
          <a:ln w="23693">
            <a:solidFill>
              <a:srgbClr val="2D4DF2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911304" y="2014418"/>
            <a:ext cx="16764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239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2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037636" y="2020372"/>
            <a:ext cx="2103120" cy="2961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32"/>
              </a:lnSpc>
              <a:buNone/>
            </a:pPr>
            <a:r>
              <a:rPr lang="en-US" sz="1866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Таможенный союз</a:t>
            </a:r>
            <a:endParaRPr lang="en-US" sz="18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037636" y="2506028"/>
            <a:ext cx="6395561" cy="9097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88"/>
              </a:lnSpc>
              <a:buNone/>
            </a:pPr>
            <a:r>
              <a:rPr lang="en-US" sz="1493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Страны, которые создают таможенный союз, отменяют внутренние таможенные пошлины и вводят общую внешнюю таможенную пошлину для товаров из других стран.</a:t>
            </a:r>
            <a:endParaRPr lang="en-US" sz="14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208365" y="4144268"/>
            <a:ext cx="663416" cy="23693"/>
          </a:xfrm>
          <a:prstGeom prst="rect">
            <a:avLst/>
          </a:prstGeom>
          <a:solidFill>
            <a:srgbClr val="015F98"/>
          </a:solidFill>
          <a:ln/>
        </p:spPr>
      </p:sp>
      <p:sp>
        <p:nvSpPr>
          <p:cNvPr id="13" name="Shape 9"/>
          <p:cNvSpPr/>
          <p:nvPr/>
        </p:nvSpPr>
        <p:spPr>
          <a:xfrm>
            <a:off x="781883" y="3942993"/>
            <a:ext cx="426482" cy="426482"/>
          </a:xfrm>
          <a:prstGeom prst="roundRect">
            <a:avLst>
              <a:gd name="adj" fmla="val 80003"/>
            </a:avLst>
          </a:prstGeom>
          <a:solidFill>
            <a:srgbClr val="F3F3FF"/>
          </a:solidFill>
          <a:ln w="23693">
            <a:solidFill>
              <a:srgbClr val="015F98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11304" y="3978473"/>
            <a:ext cx="16764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239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2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037636" y="3984427"/>
            <a:ext cx="1895475" cy="2961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32"/>
              </a:lnSpc>
              <a:buNone/>
            </a:pPr>
            <a:r>
              <a:rPr lang="en-US" sz="1866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Еврозона</a:t>
            </a:r>
            <a:endParaRPr lang="en-US" sz="18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2037636" y="4470082"/>
            <a:ext cx="6395561" cy="9097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88"/>
              </a:lnSpc>
              <a:buNone/>
            </a:pPr>
            <a:r>
              <a:rPr lang="en-US" sz="1493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Еврозона - это группа европейских стран, использующих евро в качестве общей валюты. Это способствует упрощению торговли и укреплению экономической интеграции.</a:t>
            </a:r>
            <a:endParaRPr lang="en-US" sz="14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208365" y="6108323"/>
            <a:ext cx="663416" cy="23693"/>
          </a:xfrm>
          <a:prstGeom prst="rect">
            <a:avLst/>
          </a:prstGeom>
          <a:solidFill>
            <a:srgbClr val="AD1F96"/>
          </a:solidFill>
          <a:ln/>
        </p:spPr>
      </p:sp>
      <p:sp>
        <p:nvSpPr>
          <p:cNvPr id="18" name="Shape 14"/>
          <p:cNvSpPr/>
          <p:nvPr/>
        </p:nvSpPr>
        <p:spPr>
          <a:xfrm>
            <a:off x="781883" y="5907048"/>
            <a:ext cx="426482" cy="426482"/>
          </a:xfrm>
          <a:prstGeom prst="roundRect">
            <a:avLst>
              <a:gd name="adj" fmla="val 80003"/>
            </a:avLst>
          </a:prstGeom>
          <a:solidFill>
            <a:srgbClr val="F3F3FF"/>
          </a:solidFill>
          <a:ln w="23693">
            <a:solidFill>
              <a:srgbClr val="AD1F96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911304" y="5942528"/>
            <a:ext cx="16764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239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2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037636" y="5948482"/>
            <a:ext cx="3794760" cy="2961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32"/>
              </a:lnSpc>
              <a:buNone/>
            </a:pPr>
            <a:r>
              <a:rPr lang="en-US" sz="1866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Союз экономической интеграции</a:t>
            </a:r>
            <a:endParaRPr lang="en-US" sz="18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037636" y="6434138"/>
            <a:ext cx="6395561" cy="6065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88"/>
              </a:lnSpc>
              <a:buNone/>
            </a:pPr>
            <a:r>
              <a:rPr lang="en-US" sz="1493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Некоторые страны образуют союз экономической интеграции, чтобы облегчить торговлю и создать единый рынок для своих граждан.</a:t>
            </a:r>
            <a:endParaRPr lang="en-US" sz="14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D02C48-3DE6-401A-814E-321A6BF7BA6A}"/>
              </a:ext>
            </a:extLst>
          </p:cNvPr>
          <p:cNvSpPr txBox="1"/>
          <p:nvPr/>
        </p:nvSpPr>
        <p:spPr>
          <a:xfrm>
            <a:off x="12819763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3886"/>
          </a:xfrm>
          <a:prstGeom prst="rect">
            <a:avLst/>
          </a:prstGeom>
          <a:solidFill>
            <a:srgbClr val="F3F3FF">
              <a:alpha val="75000"/>
            </a:srgbClr>
          </a:solidFill>
          <a:ln w="54888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407444" y="603766"/>
            <a:ext cx="9815393" cy="13720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02"/>
              </a:lnSpc>
              <a:buNone/>
            </a:pPr>
            <a:r>
              <a:rPr lang="en-US" sz="4322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Вызовы и перспективы мирового хозяйства</a:t>
            </a:r>
            <a:endParaRPr lang="en-US" sz="43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407444" y="2414945"/>
            <a:ext cx="9815393" cy="5215176"/>
          </a:xfrm>
          <a:prstGeom prst="roundRect">
            <a:avLst>
              <a:gd name="adj" fmla="val 7578"/>
            </a:avLst>
          </a:prstGeom>
          <a:solidFill>
            <a:srgbClr val="F3F3FF"/>
          </a:solidFill>
          <a:ln w="54888">
            <a:solidFill>
              <a:srgbClr val="DFDFE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682002" y="2609136"/>
            <a:ext cx="4409837" cy="3512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6"/>
              </a:lnSpc>
              <a:buNone/>
            </a:pPr>
            <a:r>
              <a:rPr lang="en-US" sz="172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Смена климата</a:t>
            </a:r>
            <a:endParaRPr lang="en-US" sz="17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38561" y="2609136"/>
            <a:ext cx="4409837" cy="14049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r>
              <a:rPr lang="en-US" sz="172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Изменение климата представляет серьезную угрозу для сельского хозяйства и экологической устойчивости многих регионов.</a:t>
            </a:r>
            <a:endParaRPr lang="en-US" sz="17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682002" y="4320064"/>
            <a:ext cx="4409837" cy="3512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6"/>
              </a:lnSpc>
              <a:buNone/>
            </a:pPr>
            <a:r>
              <a:rPr lang="en-US" sz="172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Рост населения</a:t>
            </a:r>
            <a:endParaRPr lang="en-US" sz="17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38561" y="4320064"/>
            <a:ext cx="4409837" cy="14049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r>
              <a:rPr lang="en-US" sz="172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Повышение численности населения создает дополнительное давление на продовольственную безопасность и природные ресурсы.</a:t>
            </a:r>
            <a:endParaRPr lang="en-US" sz="17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682002" y="6030992"/>
            <a:ext cx="4409837" cy="3512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6"/>
              </a:lnSpc>
              <a:buNone/>
            </a:pPr>
            <a:r>
              <a:rPr lang="en-US" sz="172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Технологические инновации</a:t>
            </a:r>
            <a:endParaRPr lang="en-US" sz="17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38561" y="6030992"/>
            <a:ext cx="4409837" cy="14049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r>
              <a:rPr lang="en-US" sz="172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Передовые технологии, такие как 3D-печать и искусственный интеллект, меняют способы производства и общественного взаимодействия.</a:t>
            </a:r>
            <a:endParaRPr lang="en-US" sz="17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8536A6-BA93-47B0-91EE-7AD3D0F65A22}"/>
              </a:ext>
            </a:extLst>
          </p:cNvPr>
          <p:cNvSpPr txBox="1"/>
          <p:nvPr/>
        </p:nvSpPr>
        <p:spPr>
          <a:xfrm>
            <a:off x="12819763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468</Words>
  <Application>Microsoft Office PowerPoint</Application>
  <PresentationFormat>Произвольный</PresentationFormat>
  <Paragraphs>59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2023-11-25T14:20:21Z</dcterms:created>
  <dcterms:modified xsi:type="dcterms:W3CDTF">2023-11-25T14:26:01Z</dcterms:modified>
</cp:coreProperties>
</file>