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209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6319599" y="34610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Астрономия 10 класс: Время и календарь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19599" y="2034265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наш урок астрономии. Сегодня мы расскажем об измерении времени и разных типах календарей, а также о том, как они связаны с астрономией.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5976256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9AA62B-FCD0-4885-B256-16C2BC40C484}"/>
              </a:ext>
            </a:extLst>
          </p:cNvPr>
          <p:cNvSpPr txBox="1"/>
          <p:nvPr/>
        </p:nvSpPr>
        <p:spPr>
          <a:xfrm>
            <a:off x="5976256" y="4194530"/>
            <a:ext cx="8164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астрономии в 10 классе по теме: "Время и календарь"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2B0C2D-E64B-41FE-9099-4241B0F412C4}"/>
              </a:ext>
            </a:extLst>
          </p:cNvPr>
          <p:cNvSpPr txBox="1"/>
          <p:nvPr/>
        </p:nvSpPr>
        <p:spPr>
          <a:xfrm>
            <a:off x="152400" y="672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754023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Древние методы измерения времени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587109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773811"/>
            <a:ext cx="22402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Каменные круги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5343168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Древние общества использовали каменные круги для определения зимних и летних солнцестояний.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587109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77381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Песочные часы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770602" y="5343168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Использовались для измерения времени в течение определенного периода. Отлично работали на кораблях, чтобы определить широту и долготу.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587109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77393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Водные часы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92816" y="5343287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Использовались древними греками и римлянами для измерения времени на основе протекания воды из одного сосуда в другой.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34F56-F23C-4248-B869-C1664762EC65}"/>
              </a:ext>
            </a:extLst>
          </p:cNvPr>
          <p:cNvSpPr txBox="1"/>
          <p:nvPr/>
        </p:nvSpPr>
        <p:spPr>
          <a:xfrm>
            <a:off x="152400" y="672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981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609850" y="284968"/>
            <a:ext cx="9410700" cy="131564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80"/>
              </a:lnSpc>
              <a:buNone/>
            </a:pPr>
            <a:r>
              <a:rPr lang="en-US" sz="414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Солнечные часы и их принцип работы</a:t>
            </a:r>
            <a:endParaRPr lang="en-US" sz="41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609850" y="1793016"/>
            <a:ext cx="2996565" cy="5750784"/>
          </a:xfrm>
          <a:prstGeom prst="roundRect">
            <a:avLst>
              <a:gd name="adj" fmla="val 4215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2820353" y="2003518"/>
            <a:ext cx="2179320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0"/>
              </a:lnSpc>
              <a:buNone/>
            </a:pPr>
            <a:r>
              <a:rPr lang="en-US" sz="207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Принцип работы</a:t>
            </a:r>
            <a:endParaRPr lang="en-US" sz="2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20353" y="2542871"/>
            <a:ext cx="2575560" cy="30303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2"/>
              </a:lnSpc>
              <a:buNone/>
            </a:pPr>
            <a:r>
              <a:rPr lang="en-US" sz="165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Солнечные часы используют тень, создаваемую Солнцем, чтобы измерить время. Они работают на основе того, что тень короче в полдень, когда Солнце находится в наивысшей точке.</a:t>
            </a:r>
            <a:endParaRPr lang="en-US" sz="16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816918" y="1793016"/>
            <a:ext cx="2996565" cy="5750784"/>
          </a:xfrm>
          <a:prstGeom prst="roundRect">
            <a:avLst>
              <a:gd name="adj" fmla="val 4215"/>
            </a:avLst>
          </a:prstGeom>
          <a:solidFill>
            <a:srgbClr val="FFE0E0"/>
          </a:solidFill>
          <a:ln/>
        </p:spPr>
      </p:sp>
      <p:sp>
        <p:nvSpPr>
          <p:cNvPr id="9" name="Text 6"/>
          <p:cNvSpPr/>
          <p:nvPr/>
        </p:nvSpPr>
        <p:spPr>
          <a:xfrm>
            <a:off x="6027420" y="2003518"/>
            <a:ext cx="2105025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0"/>
              </a:lnSpc>
              <a:buNone/>
            </a:pPr>
            <a:r>
              <a:rPr lang="en-US" sz="207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Типы</a:t>
            </a:r>
            <a:endParaRPr lang="en-US" sz="2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6027420" y="2542871"/>
            <a:ext cx="2575560" cy="43772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2"/>
              </a:lnSpc>
              <a:buNone/>
            </a:pPr>
            <a:r>
              <a:rPr lang="en-US" sz="165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Солнечные часы бывают горизонтальные, вертикальные и наклонные. Горизонтальные часы показывают время только на широте, на которой они были сделаны. Вертикальные и наклонные часы могут использоваться для измерения времени в разных частях дня.</a:t>
            </a:r>
            <a:endParaRPr lang="en-US" sz="16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023985" y="1793016"/>
            <a:ext cx="2996565" cy="5750784"/>
          </a:xfrm>
          <a:prstGeom prst="roundRect">
            <a:avLst>
              <a:gd name="adj" fmla="val 4215"/>
            </a:avLst>
          </a:prstGeom>
          <a:solidFill>
            <a:srgbClr val="FFE0E0"/>
          </a:solidFill>
          <a:ln/>
        </p:spPr>
      </p:sp>
      <p:sp>
        <p:nvSpPr>
          <p:cNvPr id="12" name="Text 9"/>
          <p:cNvSpPr/>
          <p:nvPr/>
        </p:nvSpPr>
        <p:spPr>
          <a:xfrm>
            <a:off x="9234488" y="2003518"/>
            <a:ext cx="2105025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0"/>
              </a:lnSpc>
              <a:buNone/>
            </a:pPr>
            <a:r>
              <a:rPr lang="en-US" sz="2072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Применение</a:t>
            </a:r>
            <a:endParaRPr lang="en-US" sz="207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234488" y="2542871"/>
            <a:ext cx="2575560" cy="20202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2"/>
              </a:lnSpc>
              <a:buNone/>
            </a:pPr>
            <a:r>
              <a:rPr lang="en-US" sz="1658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Солнечные часы используются как декоративный элемент, но они также могут использоваться для учебных целей.</a:t>
            </a:r>
            <a:endParaRPr lang="en-US" sz="165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2C239E-F3AA-4C03-9AD8-12583438BFF5}"/>
              </a:ext>
            </a:extLst>
          </p:cNvPr>
          <p:cNvSpPr txBox="1"/>
          <p:nvPr/>
        </p:nvSpPr>
        <p:spPr>
          <a:xfrm>
            <a:off x="152400" y="672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539163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964656" y="535186"/>
            <a:ext cx="9852558" cy="12163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789"/>
              </a:lnSpc>
              <a:buNone/>
            </a:pPr>
            <a:r>
              <a:rPr lang="en-US" sz="383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Виды календарей в разных культурах</a:t>
            </a:r>
            <a:endParaRPr lang="en-US" sz="38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5674" y="2140744"/>
            <a:ext cx="38814" cy="5863233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6" name="Shape 3"/>
          <p:cNvSpPr/>
          <p:nvPr/>
        </p:nvSpPr>
        <p:spPr>
          <a:xfrm>
            <a:off x="7533977" y="2492216"/>
            <a:ext cx="681157" cy="38814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7" name="Shape 4"/>
          <p:cNvSpPr/>
          <p:nvPr/>
        </p:nvSpPr>
        <p:spPr>
          <a:xfrm>
            <a:off x="7096185" y="2292787"/>
            <a:ext cx="437793" cy="437793"/>
          </a:xfrm>
          <a:prstGeom prst="roundRect">
            <a:avLst>
              <a:gd name="adj" fmla="val 26674"/>
            </a:avLst>
          </a:prstGeom>
          <a:solidFill>
            <a:srgbClr val="FFE0E0"/>
          </a:solidFill>
          <a:ln/>
        </p:spPr>
      </p:sp>
      <p:sp>
        <p:nvSpPr>
          <p:cNvPr id="8" name="Text 5"/>
          <p:cNvSpPr/>
          <p:nvPr/>
        </p:nvSpPr>
        <p:spPr>
          <a:xfrm>
            <a:off x="7269301" y="2329220"/>
            <a:ext cx="91440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3"/>
              </a:lnSpc>
              <a:buNone/>
            </a:pPr>
            <a:r>
              <a:rPr lang="en-US" sz="229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2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385453" y="2335292"/>
            <a:ext cx="2720340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5"/>
              </a:lnSpc>
              <a:buNone/>
            </a:pPr>
            <a:r>
              <a:rPr lang="en-US" sz="1916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Юлианский календарь</a:t>
            </a:r>
            <a:endParaRPr lang="en-US" sz="19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385453" y="2833807"/>
            <a:ext cx="3280172" cy="2180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2"/>
              </a:lnSpc>
              <a:buNone/>
            </a:pPr>
            <a:r>
              <a:rPr lang="en-US" sz="1532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Использовался в Европе и России до 16 века. У него было 12 месяцев в году. Чтобы привести календарь в соответствие с астрономическими фактами, он был заменен григорианским календарем.</a:t>
            </a:r>
            <a:endParaRPr lang="en-US" sz="1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415028" y="3465195"/>
            <a:ext cx="681157" cy="38814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2" name="Shape 9"/>
          <p:cNvSpPr/>
          <p:nvPr/>
        </p:nvSpPr>
        <p:spPr>
          <a:xfrm>
            <a:off x="7096185" y="3265765"/>
            <a:ext cx="437793" cy="437793"/>
          </a:xfrm>
          <a:prstGeom prst="roundRect">
            <a:avLst>
              <a:gd name="adj" fmla="val 26674"/>
            </a:avLst>
          </a:prstGeom>
          <a:solidFill>
            <a:srgbClr val="FFE0E0"/>
          </a:solidFill>
          <a:ln/>
        </p:spPr>
      </p:sp>
      <p:sp>
        <p:nvSpPr>
          <p:cNvPr id="13" name="Text 10"/>
          <p:cNvSpPr/>
          <p:nvPr/>
        </p:nvSpPr>
        <p:spPr>
          <a:xfrm>
            <a:off x="7235011" y="3302198"/>
            <a:ext cx="160020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3"/>
              </a:lnSpc>
              <a:buNone/>
            </a:pPr>
            <a:r>
              <a:rPr lang="en-US" sz="229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2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4271129" y="3308271"/>
            <a:ext cx="1973580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395"/>
              </a:lnSpc>
              <a:buNone/>
            </a:pPr>
            <a:r>
              <a:rPr lang="en-US" sz="1916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Календарь Майя</a:t>
            </a:r>
            <a:endParaRPr lang="en-US" sz="19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964656" y="3806785"/>
            <a:ext cx="3280053" cy="2180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452"/>
              </a:lnSpc>
              <a:buNone/>
            </a:pPr>
            <a:r>
              <a:rPr lang="en-US" sz="1532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Использовался в Центральной Америке. Он был основан на точных наблюдениях небесного тела Венера и состоял из 18 месяцев по 20 дней в каждом, с небольшим четырехдневным дополнением в конце года.</a:t>
            </a:r>
            <a:endParaRPr lang="en-US" sz="1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33977" y="5754648"/>
            <a:ext cx="681157" cy="38814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7" name="Shape 14"/>
          <p:cNvSpPr/>
          <p:nvPr/>
        </p:nvSpPr>
        <p:spPr>
          <a:xfrm>
            <a:off x="7096185" y="5555218"/>
            <a:ext cx="437793" cy="437793"/>
          </a:xfrm>
          <a:prstGeom prst="roundRect">
            <a:avLst>
              <a:gd name="adj" fmla="val 26674"/>
            </a:avLst>
          </a:prstGeom>
          <a:solidFill>
            <a:srgbClr val="FFE0E0"/>
          </a:solidFill>
          <a:ln/>
        </p:spPr>
      </p:sp>
      <p:sp>
        <p:nvSpPr>
          <p:cNvPr id="18" name="Text 15"/>
          <p:cNvSpPr/>
          <p:nvPr/>
        </p:nvSpPr>
        <p:spPr>
          <a:xfrm>
            <a:off x="7231201" y="5591651"/>
            <a:ext cx="167640" cy="3649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73"/>
              </a:lnSpc>
              <a:buNone/>
            </a:pPr>
            <a:r>
              <a:rPr lang="en-US" sz="2299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2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385453" y="5597723"/>
            <a:ext cx="2606040" cy="30396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95"/>
              </a:lnSpc>
              <a:buNone/>
            </a:pPr>
            <a:r>
              <a:rPr lang="en-US" sz="1916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Китайский календарь</a:t>
            </a:r>
            <a:endParaRPr lang="en-US" sz="191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385453" y="6096238"/>
            <a:ext cx="3280172" cy="12458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52"/>
              </a:lnSpc>
              <a:buNone/>
            </a:pPr>
            <a:r>
              <a:rPr lang="en-US" sz="1532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Использовался в Китае более 2000 лет. Он основан на лунном цикле, который длится 29,5 дня. Каждый месяц начинается с новолуния.</a:t>
            </a:r>
            <a:endParaRPr lang="en-US" sz="15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AEB10C-7AAB-4B3F-B6A4-BEA641138368}"/>
              </a:ext>
            </a:extLst>
          </p:cNvPr>
          <p:cNvSpPr txBox="1"/>
          <p:nvPr/>
        </p:nvSpPr>
        <p:spPr>
          <a:xfrm>
            <a:off x="152400" y="672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923449"/>
            <a:ext cx="92278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Связь астрономии с календарями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062163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248864"/>
            <a:ext cx="2667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Солнечная система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818221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Астрономия помогает нам измерять время, используя естественные явления, такие как вращение Земли вокруг Солнца и вращение Луны вокруг Земли.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062163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248864"/>
            <a:ext cx="3017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Космические явления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770602" y="4818221"/>
            <a:ext cx="30889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Астрономия также помогает нам понимать космические явления, такие как солнечные затмения и помогает точно определять даты, связанные с этими явлениями.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062163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24898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Технологии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92816" y="4818340"/>
            <a:ext cx="308907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Астрономия помогает развивать технологии для космических полетов, навигации и связи, которые также затрагивают искусство измерения времени.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DDC29-FD06-4200-B03E-123FF0905518}"/>
              </a:ext>
            </a:extLst>
          </p:cNvPr>
          <p:cNvSpPr txBox="1"/>
          <p:nvPr/>
        </p:nvSpPr>
        <p:spPr>
          <a:xfrm>
            <a:off x="152400" y="672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923449"/>
            <a:ext cx="88696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Поясное, зимнее и летнее время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062163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24886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Зимнее время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348389" y="4818221"/>
            <a:ext cx="308895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Принимается в странах с сезонным переводом времени. В это время часы переводятся на один час назад, что даёт возможность экономить электроэнергию.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062163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24886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Летнее время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770602" y="4818221"/>
            <a:ext cx="308895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Принимается в ряде стран, чтобы в летний период увеличить количество светового дня. Часы переводят на один час вперёд и возвращают обратно в зимний период.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062163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24898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Поясное время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192816" y="4818340"/>
            <a:ext cx="308907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Существует для того, чтобы люди могли двигаться и работать в разных частях мира, сохраняя одинаковое время на часах. Все часовые пояса рассчитаны относительно Гринвича.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2CA7D9-34A3-4971-9F9D-B93AF540B1A8}"/>
              </a:ext>
            </a:extLst>
          </p:cNvPr>
          <p:cNvSpPr txBox="1"/>
          <p:nvPr/>
        </p:nvSpPr>
        <p:spPr>
          <a:xfrm>
            <a:off x="152400" y="672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458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3195280" y="506849"/>
            <a:ext cx="8239839" cy="1151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35"/>
              </a:lnSpc>
              <a:buNone/>
            </a:pPr>
            <a:r>
              <a:rPr lang="en-US" sz="3628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История перехода от юлианского к григорианскому календарю</a:t>
            </a:r>
            <a:endParaRPr lang="en-US" sz="362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296864" y="2027277"/>
            <a:ext cx="36790" cy="5698331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6" name="Shape 3"/>
          <p:cNvSpPr/>
          <p:nvPr/>
        </p:nvSpPr>
        <p:spPr>
          <a:xfrm>
            <a:off x="7522547" y="2360116"/>
            <a:ext cx="645081" cy="36790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7" name="Shape 4"/>
          <p:cNvSpPr/>
          <p:nvPr/>
        </p:nvSpPr>
        <p:spPr>
          <a:xfrm>
            <a:off x="7107853" y="2171224"/>
            <a:ext cx="414695" cy="414695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8" name="Text 5"/>
          <p:cNvSpPr/>
          <p:nvPr/>
        </p:nvSpPr>
        <p:spPr>
          <a:xfrm>
            <a:off x="7273230" y="2205752"/>
            <a:ext cx="83820" cy="345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21"/>
              </a:lnSpc>
              <a:buNone/>
            </a:pPr>
            <a:r>
              <a:rPr lang="en-US" sz="217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8328898" y="2211586"/>
            <a:ext cx="2590800" cy="287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8"/>
              </a:lnSpc>
              <a:buNone/>
            </a:pPr>
            <a:r>
              <a:rPr lang="en-US" sz="181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Юлианский календарь</a:t>
            </a:r>
            <a:endParaRPr lang="en-US" sz="18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328898" y="2683788"/>
            <a:ext cx="3106222" cy="14739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22"/>
              </a:lnSpc>
              <a:buNone/>
            </a:pPr>
            <a:r>
              <a:rPr lang="en-US" sz="1451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Был создан в 45 году до нашей эры и использовался на протяжении всего средневековья. Отличие от григорианского - наличие високосного года раз в четыре года.</a:t>
            </a:r>
            <a:endParaRPr lang="en-US" sz="14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462772" y="3281660"/>
            <a:ext cx="645081" cy="36790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2" name="Shape 9"/>
          <p:cNvSpPr/>
          <p:nvPr/>
        </p:nvSpPr>
        <p:spPr>
          <a:xfrm>
            <a:off x="7107853" y="3092768"/>
            <a:ext cx="414695" cy="414695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3" name="Text 10"/>
          <p:cNvSpPr/>
          <p:nvPr/>
        </p:nvSpPr>
        <p:spPr>
          <a:xfrm>
            <a:off x="7238940" y="3127296"/>
            <a:ext cx="152400" cy="345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21"/>
              </a:lnSpc>
              <a:buNone/>
            </a:pPr>
            <a:r>
              <a:rPr lang="en-US" sz="217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3939302" y="3133130"/>
            <a:ext cx="2362200" cy="287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268"/>
              </a:lnSpc>
              <a:buNone/>
            </a:pPr>
            <a:r>
              <a:rPr lang="en-US" sz="181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Ошибки в календаре</a:t>
            </a:r>
            <a:endParaRPr lang="en-US" sz="18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3195280" y="3605332"/>
            <a:ext cx="3106222" cy="17687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322"/>
              </a:lnSpc>
              <a:buNone/>
            </a:pPr>
            <a:r>
              <a:rPr lang="en-US" sz="1451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16 веке стало ясно, что юлианский календарь имеет ошибку в 11 минут в году, и дата весеннего равноденствия сместилась на 10 дней, что привело к сдвигу календаря.</a:t>
            </a:r>
            <a:endParaRPr lang="en-US" sz="14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7522547" y="4859238"/>
            <a:ext cx="645081" cy="36790"/>
          </a:xfrm>
          <a:prstGeom prst="rect">
            <a:avLst/>
          </a:prstGeom>
          <a:solidFill>
            <a:srgbClr val="FFE0E0"/>
          </a:solidFill>
          <a:ln/>
        </p:spPr>
      </p:sp>
      <p:sp>
        <p:nvSpPr>
          <p:cNvPr id="17" name="Shape 14"/>
          <p:cNvSpPr/>
          <p:nvPr/>
        </p:nvSpPr>
        <p:spPr>
          <a:xfrm>
            <a:off x="7107853" y="4670346"/>
            <a:ext cx="414695" cy="414695"/>
          </a:xfrm>
          <a:prstGeom prst="roundRect">
            <a:avLst>
              <a:gd name="adj" fmla="val 26667"/>
            </a:avLst>
          </a:prstGeom>
          <a:solidFill>
            <a:srgbClr val="FFE0E0"/>
          </a:solidFill>
          <a:ln/>
        </p:spPr>
      </p:sp>
      <p:sp>
        <p:nvSpPr>
          <p:cNvPr id="18" name="Text 15"/>
          <p:cNvSpPr/>
          <p:nvPr/>
        </p:nvSpPr>
        <p:spPr>
          <a:xfrm>
            <a:off x="7235130" y="4704874"/>
            <a:ext cx="160020" cy="3455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21"/>
              </a:lnSpc>
              <a:buNone/>
            </a:pPr>
            <a:r>
              <a:rPr lang="en-US" sz="217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1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328898" y="4710708"/>
            <a:ext cx="3002280" cy="2878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68"/>
              </a:lnSpc>
              <a:buNone/>
            </a:pPr>
            <a:r>
              <a:rPr lang="en-US" sz="181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Григорианский календарь</a:t>
            </a:r>
            <a:endParaRPr lang="en-US" sz="18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328898" y="5182910"/>
            <a:ext cx="3106222" cy="23583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22"/>
              </a:lnSpc>
              <a:buNone/>
            </a:pPr>
            <a:r>
              <a:rPr lang="en-US" sz="1451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Был предложен папой Григорием в 1582 году для уравновешивания календаря. Ему были добавлены правила, что високосный год должен быть только в годах, кратных 4, за исключением вековых годов, которые должны быть кратны 400.</a:t>
            </a:r>
            <a:endParaRPr lang="en-US" sz="145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B8114E-CACD-4269-9FF3-8468EB7747BB}"/>
              </a:ext>
            </a:extLst>
          </p:cNvPr>
          <p:cNvSpPr txBox="1"/>
          <p:nvPr/>
        </p:nvSpPr>
        <p:spPr>
          <a:xfrm>
            <a:off x="152400" y="672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4" name="Text 1"/>
          <p:cNvSpPr/>
          <p:nvPr/>
        </p:nvSpPr>
        <p:spPr>
          <a:xfrm>
            <a:off x="2348389" y="914400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Современный календарь и его особенности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348389" y="2747486"/>
            <a:ext cx="3163014" cy="4567714"/>
          </a:xfrm>
          <a:prstGeom prst="roundRect">
            <a:avLst>
              <a:gd name="adj" fmla="val 4215"/>
            </a:avLst>
          </a:prstGeom>
          <a:solidFill>
            <a:srgbClr val="FFE0E0"/>
          </a:solidFill>
          <a:ln/>
        </p:spPr>
      </p:sp>
      <p:sp>
        <p:nvSpPr>
          <p:cNvPr id="6" name="Text 3"/>
          <p:cNvSpPr/>
          <p:nvPr/>
        </p:nvSpPr>
        <p:spPr>
          <a:xfrm>
            <a:off x="2570559" y="296965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Годовой ход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570559" y="3539014"/>
            <a:ext cx="2718673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Современный календарь состоит из 365 дней. Но пятый год в цикле в 365 дней называется круговым годом и не имеет високосного февраля.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733574" y="2747486"/>
            <a:ext cx="3163014" cy="4567714"/>
          </a:xfrm>
          <a:prstGeom prst="roundRect">
            <a:avLst>
              <a:gd name="adj" fmla="val 4215"/>
            </a:avLst>
          </a:prstGeom>
          <a:solidFill>
            <a:srgbClr val="FFE0E0"/>
          </a:solidFill>
          <a:ln/>
        </p:spPr>
      </p:sp>
      <p:sp>
        <p:nvSpPr>
          <p:cNvPr id="9" name="Text 6"/>
          <p:cNvSpPr/>
          <p:nvPr/>
        </p:nvSpPr>
        <p:spPr>
          <a:xfrm>
            <a:off x="5955744" y="2969657"/>
            <a:ext cx="2718673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Международные договоренности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955744" y="3886200"/>
            <a:ext cx="2718673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Календарь на основе христианской эры широко принят во всем мире, а его основные элементы стандартизированы и регулируются международными договоренностями.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118759" y="2747486"/>
            <a:ext cx="3163014" cy="4567714"/>
          </a:xfrm>
          <a:prstGeom prst="roundRect">
            <a:avLst>
              <a:gd name="adj" fmla="val 4215"/>
            </a:avLst>
          </a:prstGeom>
          <a:solidFill>
            <a:srgbClr val="FFE0E0"/>
          </a:solidFill>
          <a:ln/>
        </p:spPr>
      </p:sp>
      <p:sp>
        <p:nvSpPr>
          <p:cNvPr id="12" name="Text 9"/>
          <p:cNvSpPr/>
          <p:nvPr/>
        </p:nvSpPr>
        <p:spPr>
          <a:xfrm>
            <a:off x="9340929" y="296965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Ограничения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340929" y="3539014"/>
            <a:ext cx="2718673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3B3535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Существует ряд ограничений в нашем календаре, связанных с физическими и астрономическими явлениями, такими как смена времен года, движение земли вокруг Солнца и космические явления.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BECE19-7B40-4310-AD9F-CC85D0BF937E}"/>
              </a:ext>
            </a:extLst>
          </p:cNvPr>
          <p:cNvSpPr txBox="1"/>
          <p:nvPr/>
        </p:nvSpPr>
        <p:spPr>
          <a:xfrm>
            <a:off x="152400" y="6726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716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2023-10-11T12:44:20Z</dcterms:created>
  <dcterms:modified xsi:type="dcterms:W3CDTF">2023-10-11T12:51:58Z</dcterms:modified>
</cp:coreProperties>
</file>