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749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51044"/>
            <a:ext cx="7477601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4374"/>
              </a:lnSpc>
              <a:buNone/>
            </a:pPr>
            <a:r>
              <a:rPr lang="en-US" sz="3499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Профессия: робототехник - профориентационный урок "Россия – мои горизонты"</a:t>
            </a:r>
            <a:endParaRPr lang="en-US" sz="34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3199" y="1967236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Добро пожаловать на профориентационный урок, посвященный профессии робототехника. Давайте вместе познакомимся с удивительным миром современных роботов и узнаем, какая роль ожидает специалистов в этой сфере.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C67FFF-2954-4D5A-8580-825045260868}"/>
              </a:ext>
            </a:extLst>
          </p:cNvPr>
          <p:cNvSpPr txBox="1"/>
          <p:nvPr/>
        </p:nvSpPr>
        <p:spPr>
          <a:xfrm>
            <a:off x="239486" y="3773091"/>
            <a:ext cx="86650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«Тема 10. Профориентационное занятие «Пробую профессию в области цифровых технологий» (моделирующая онлайн-проба на платформе проекта «Билет в будущее» по профессиям на выбор: программист, робототехник и др.)»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"Профессия: робототехник профориентационный урок «Россия — мои горизонты»"</a:t>
            </a:r>
          </a:p>
          <a:p>
            <a:pPr algn="ctr"/>
            <a:r>
              <a:rPr lang="uk-UA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ru-RU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УРОКИ» </a:t>
            </a:r>
            <a:r>
              <a:rPr lang="en-US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7C736E-F70B-4BBC-BE93-0AAD468FC77E}"/>
              </a:ext>
            </a:extLst>
          </p:cNvPr>
          <p:cNvSpPr txBox="1"/>
          <p:nvPr/>
        </p:nvSpPr>
        <p:spPr>
          <a:xfrm>
            <a:off x="12864447" y="6531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624376" y="893564"/>
            <a:ext cx="938164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Общие факты о профессии робототехника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2624376" y="278915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90709"/>
          </a:solidFill>
          <a:ln w="13811">
            <a:solidFill>
              <a:srgbClr val="91080B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2817138" y="2830830"/>
            <a:ext cx="1143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3346490" y="2865477"/>
            <a:ext cx="2256949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Высокие технологии 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3346490" y="3782020"/>
            <a:ext cx="2256949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Робототехника - это современная дисциплина, объединяющая различные области знаний, такие как компьютерная наука, электроника и механика.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7"/>
          <p:cNvSpPr/>
          <p:nvPr/>
        </p:nvSpPr>
        <p:spPr>
          <a:xfrm>
            <a:off x="5825609" y="278915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90709"/>
          </a:solidFill>
          <a:ln w="13811">
            <a:solidFill>
              <a:srgbClr val="91080B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5984081" y="2830830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6547723" y="2865477"/>
            <a:ext cx="2256949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Развивающаяся отрасль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6547723" y="3782020"/>
            <a:ext cx="2256949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Профессия робототехника находится в стадии активного развития и постоянно предлагает новые вызовы и возможности.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1"/>
          <p:cNvSpPr/>
          <p:nvPr/>
        </p:nvSpPr>
        <p:spPr>
          <a:xfrm>
            <a:off x="9026843" y="278915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90709"/>
          </a:solidFill>
          <a:ln w="13811">
            <a:solidFill>
              <a:srgbClr val="91080B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189125" y="2830830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9748957" y="2865477"/>
            <a:ext cx="2256949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Глобальное признание 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4"/>
          <p:cNvSpPr/>
          <p:nvPr/>
        </p:nvSpPr>
        <p:spPr>
          <a:xfrm>
            <a:off x="9748957" y="3782020"/>
            <a:ext cx="2256949" cy="35540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Роботы используются в различных областях, начиная от медицины и промышленности и заканчивая космосом и искусственным интеллектом.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B8E2DC-9377-418D-81A1-5ED80F4E3B1A}"/>
              </a:ext>
            </a:extLst>
          </p:cNvPr>
          <p:cNvSpPr txBox="1"/>
          <p:nvPr/>
        </p:nvSpPr>
        <p:spPr>
          <a:xfrm>
            <a:off x="12864447" y="6531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1029"/>
          </a:xfrm>
          <a:prstGeom prst="rect">
            <a:avLst/>
          </a:prstGeom>
          <a:solidFill>
            <a:srgbClr val="0C0C0C">
              <a:alpha val="75000"/>
            </a:srgbClr>
          </a:solidFill>
          <a:ln w="12263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3138607" y="543997"/>
            <a:ext cx="8353068" cy="12363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868"/>
              </a:lnSpc>
              <a:buNone/>
            </a:pPr>
            <a:r>
              <a:rPr lang="en-US" sz="389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Роль робототехников в современном мире</a:t>
            </a:r>
            <a:endParaRPr lang="en-US" sz="38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607" y="2175986"/>
            <a:ext cx="2586514" cy="159853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138607" y="4021812"/>
            <a:ext cx="2586514" cy="6181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34"/>
              </a:lnSpc>
              <a:buNone/>
            </a:pPr>
            <a:r>
              <a:rPr lang="en-US" sz="1947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Автоматизация процессов</a:t>
            </a:r>
            <a:endParaRPr lang="en-US" sz="19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3138607" y="4837748"/>
            <a:ext cx="2586514" cy="22161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92"/>
              </a:lnSpc>
              <a:buNone/>
            </a:pPr>
            <a:r>
              <a:rPr lang="en-US" sz="1558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Робототехники содействуют автоматизации процессов в различных отраслях, увеличивая эффективность и точность работы.</a:t>
            </a:r>
            <a:endParaRPr lang="en-US" sz="15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1824" y="2175986"/>
            <a:ext cx="2586514" cy="1598533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6021824" y="4021812"/>
            <a:ext cx="2586514" cy="6181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34"/>
              </a:lnSpc>
              <a:buNone/>
            </a:pPr>
            <a:r>
              <a:rPr lang="en-US" sz="1947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Развитие автономных систем</a:t>
            </a:r>
            <a:endParaRPr lang="en-US" sz="19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6021824" y="4837748"/>
            <a:ext cx="2586514" cy="28492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92"/>
              </a:lnSpc>
              <a:buNone/>
            </a:pPr>
            <a:r>
              <a:rPr lang="en-US" sz="1558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Специалисты в области робототехники играют ключевую роль в разработке автономных систем, таких как беспилотные транспортные средства и роботизированные производственные линии.</a:t>
            </a:r>
            <a:endParaRPr lang="en-US" sz="15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5042" y="2175986"/>
            <a:ext cx="2586633" cy="1598652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8905042" y="4021931"/>
            <a:ext cx="2586633" cy="6181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34"/>
              </a:lnSpc>
              <a:buNone/>
            </a:pPr>
            <a:r>
              <a:rPr lang="en-US" sz="1947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Медицинские инновации</a:t>
            </a:r>
            <a:endParaRPr lang="en-US" sz="19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8905042" y="4837867"/>
            <a:ext cx="2586633" cy="22161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92"/>
              </a:lnSpc>
              <a:buNone/>
            </a:pPr>
            <a:r>
              <a:rPr lang="en-US" sz="1558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Робототехнические решения применяются в медицине, позволяя осуществлять сложные хирургические операции с высокой точностью и минимальными рисками.</a:t>
            </a:r>
            <a:endParaRPr lang="en-US" sz="15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75CC91-A571-44D5-A51D-F91BD3A61804}"/>
              </a:ext>
            </a:extLst>
          </p:cNvPr>
          <p:cNvSpPr txBox="1"/>
          <p:nvPr/>
        </p:nvSpPr>
        <p:spPr>
          <a:xfrm>
            <a:off x="12864447" y="6531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624376" y="1787723"/>
            <a:ext cx="938164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Плюсы и минусы работы в данной профессии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624376" y="3731895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Плюсы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979777" y="4398288"/>
            <a:ext cx="406443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Творческий потенциал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979777" y="4842510"/>
            <a:ext cx="406443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Высокий спрос на специалистов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979777" y="5286732"/>
            <a:ext cx="406443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Возможность реализовать свои идеи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593806" y="3731895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Минусы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949208" y="4398288"/>
            <a:ext cx="406443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Высокая степень ответственности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949208" y="4842510"/>
            <a:ext cx="406443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Необходимость постоянного обучения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7949208" y="5642134"/>
            <a:ext cx="406443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Работа со сложной и часто непредсказуемой техникой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24AAA6-4184-4766-B002-A38C4028C430}"/>
              </a:ext>
            </a:extLst>
          </p:cNvPr>
          <p:cNvSpPr txBox="1"/>
          <p:nvPr/>
        </p:nvSpPr>
        <p:spPr>
          <a:xfrm>
            <a:off x="12864447" y="6531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504753"/>
          </a:xfrm>
          <a:prstGeom prst="rect">
            <a:avLst/>
          </a:prstGeom>
          <a:solidFill>
            <a:srgbClr val="0C0C0C">
              <a:alpha val="75000"/>
            </a:srgbClr>
          </a:solidFill>
          <a:ln w="113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3491746" y="2761893"/>
            <a:ext cx="7646908" cy="11318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457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Возможные направления и специализации в робототехнике</a:t>
            </a:r>
            <a:endParaRPr lang="en-US" sz="35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3491746" y="4306729"/>
            <a:ext cx="407432" cy="407432"/>
          </a:xfrm>
          <a:prstGeom prst="roundRect">
            <a:avLst>
              <a:gd name="adj" fmla="val 20004"/>
            </a:avLst>
          </a:prstGeom>
          <a:solidFill>
            <a:srgbClr val="790709"/>
          </a:solidFill>
          <a:ln w="11311">
            <a:solidFill>
              <a:srgbClr val="91080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3645932" y="4340662"/>
            <a:ext cx="99060" cy="3395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74"/>
              </a:lnSpc>
              <a:buNone/>
            </a:pPr>
            <a:r>
              <a:rPr lang="en-US" sz="2139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</a:t>
            </a:r>
            <a:endParaRPr lang="en-US" sz="21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3926085" y="4368998"/>
            <a:ext cx="1993941" cy="11391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28"/>
              </a:lnSpc>
              <a:buNone/>
            </a:pPr>
            <a:r>
              <a:rPr lang="en-US" sz="1783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Промышленная робототехника </a:t>
            </a:r>
            <a:r>
              <a:rPr lang="en-US" sz="1783" b="1" dirty="0">
                <a:solidFill>
                  <a:srgbClr val="000000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🏭</a:t>
            </a:r>
            <a:endParaRPr lang="en-US" sz="17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4080272" y="5144997"/>
            <a:ext cx="1839754" cy="23174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82"/>
              </a:lnSpc>
              <a:buNone/>
            </a:pPr>
            <a:r>
              <a:rPr lang="en-US" sz="1426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Разработка и эксплуатация роботизированных систем в промышленности, улучшение производственных процессов.</a:t>
            </a:r>
            <a:endParaRPr lang="en-US" sz="14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6101120" y="4306729"/>
            <a:ext cx="407432" cy="407432"/>
          </a:xfrm>
          <a:prstGeom prst="roundRect">
            <a:avLst>
              <a:gd name="adj" fmla="val 20004"/>
            </a:avLst>
          </a:prstGeom>
          <a:solidFill>
            <a:srgbClr val="790709"/>
          </a:solidFill>
          <a:ln w="11311">
            <a:solidFill>
              <a:srgbClr val="91080B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6228636" y="4340662"/>
            <a:ext cx="152400" cy="3395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74"/>
              </a:lnSpc>
              <a:buNone/>
            </a:pPr>
            <a:r>
              <a:rPr lang="en-US" sz="2139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2</a:t>
            </a:r>
            <a:endParaRPr lang="en-US" sz="21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535459" y="4368998"/>
            <a:ext cx="1993941" cy="8562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28"/>
              </a:lnSpc>
              <a:buNone/>
            </a:pPr>
            <a:r>
              <a:rPr lang="en-US" sz="1783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Мобильная робототехника </a:t>
            </a:r>
            <a:r>
              <a:rPr lang="en-US" sz="1783" b="1" dirty="0">
                <a:solidFill>
                  <a:srgbClr val="000000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🚀</a:t>
            </a:r>
            <a:endParaRPr lang="en-US" sz="17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689646" y="5134248"/>
            <a:ext cx="1839754" cy="23174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82"/>
              </a:lnSpc>
              <a:buNone/>
            </a:pPr>
            <a:r>
              <a:rPr lang="en-US" sz="1426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Создание автономных мобильных роботов для исследования и помощи в различных сферах, от космической до медицины.</a:t>
            </a:r>
            <a:endParaRPr lang="en-US" sz="14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8710493" y="4306729"/>
            <a:ext cx="407432" cy="407432"/>
          </a:xfrm>
          <a:prstGeom prst="roundRect">
            <a:avLst>
              <a:gd name="adj" fmla="val 20004"/>
            </a:avLst>
          </a:prstGeom>
          <a:solidFill>
            <a:srgbClr val="790709"/>
          </a:solidFill>
          <a:ln w="11311">
            <a:solidFill>
              <a:srgbClr val="91080B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8841819" y="4340662"/>
            <a:ext cx="144780" cy="3395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74"/>
              </a:lnSpc>
              <a:buNone/>
            </a:pPr>
            <a:r>
              <a:rPr lang="en-US" sz="2139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3</a:t>
            </a:r>
            <a:endParaRPr lang="en-US" sz="21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9144832" y="4368998"/>
            <a:ext cx="1993941" cy="5734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28"/>
              </a:lnSpc>
              <a:buNone/>
            </a:pPr>
            <a:r>
              <a:rPr lang="en-US" sz="1783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Робототехника в медицине </a:t>
            </a:r>
            <a:r>
              <a:rPr lang="en-US" sz="1783" b="1" dirty="0">
                <a:solidFill>
                  <a:srgbClr val="000000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🏥</a:t>
            </a:r>
            <a:endParaRPr lang="en-US" sz="17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9299019" y="5123498"/>
            <a:ext cx="1839754" cy="23174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82"/>
              </a:lnSpc>
              <a:buNone/>
            </a:pPr>
            <a:r>
              <a:rPr lang="en-US" sz="1426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Разработка и применение роботизированных систем для хирургических операций, реабилитации и диагностики.</a:t>
            </a:r>
            <a:endParaRPr lang="en-US" sz="14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2638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0D1066D-03EF-4A6E-80D0-20EBFD43F961}"/>
              </a:ext>
            </a:extLst>
          </p:cNvPr>
          <p:cNvSpPr txBox="1"/>
          <p:nvPr/>
        </p:nvSpPr>
        <p:spPr>
          <a:xfrm>
            <a:off x="12864447" y="6531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1073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3570803" y="2704743"/>
            <a:ext cx="7488674" cy="11084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364"/>
              </a:lnSpc>
              <a:buNone/>
            </a:pPr>
            <a:r>
              <a:rPr lang="en-US" sz="3491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Отрасли, где используется данная профессия</a:t>
            </a:r>
            <a:endParaRPr lang="en-US" sz="349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3570803" y="4079200"/>
            <a:ext cx="2378035" cy="3662720"/>
          </a:xfrm>
          <a:prstGeom prst="roundRect">
            <a:avLst>
              <a:gd name="adj" fmla="val 3356"/>
            </a:avLst>
          </a:prstGeom>
          <a:solidFill>
            <a:srgbClr val="790709"/>
          </a:solidFill>
          <a:ln w="11073">
            <a:solidFill>
              <a:srgbClr val="91080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3759160" y="4267557"/>
            <a:ext cx="2001322" cy="5541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82"/>
              </a:lnSpc>
              <a:buNone/>
            </a:pPr>
            <a:r>
              <a:rPr lang="en-US" sz="1746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Промышленность</a:t>
            </a:r>
            <a:endParaRPr lang="en-US" sz="17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3759160" y="4998958"/>
            <a:ext cx="2001322" cy="25546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35"/>
              </a:lnSpc>
              <a:buNone/>
            </a:pPr>
            <a:r>
              <a:rPr lang="en-US" sz="1397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Робототехнологии пресутствуют в автомобильной, электронной и других отраслях промышленности, где роботы выполняют опасные и рутинные задачи.</a:t>
            </a:r>
            <a:endParaRPr lang="en-US" sz="13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6126123" y="4079200"/>
            <a:ext cx="2378035" cy="3662720"/>
          </a:xfrm>
          <a:prstGeom prst="roundRect">
            <a:avLst>
              <a:gd name="adj" fmla="val 3356"/>
            </a:avLst>
          </a:prstGeom>
          <a:solidFill>
            <a:srgbClr val="790709"/>
          </a:solidFill>
          <a:ln w="11073">
            <a:solidFill>
              <a:srgbClr val="91080B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314480" y="4267557"/>
            <a:ext cx="1773555" cy="2770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82"/>
              </a:lnSpc>
              <a:buNone/>
            </a:pPr>
            <a:r>
              <a:rPr lang="en-US" sz="1746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Медицина</a:t>
            </a:r>
            <a:endParaRPr lang="en-US" sz="17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314480" y="4721900"/>
            <a:ext cx="2001322" cy="17030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35"/>
              </a:lnSpc>
              <a:buNone/>
            </a:pPr>
            <a:r>
              <a:rPr lang="en-US" sz="1397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 медицинских учреждениях роботы успешно применяются в диагностике, оперативной помощи и реабилитации.</a:t>
            </a:r>
            <a:endParaRPr lang="en-US" sz="13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8681442" y="4079200"/>
            <a:ext cx="2378035" cy="3662720"/>
          </a:xfrm>
          <a:prstGeom prst="roundRect">
            <a:avLst>
              <a:gd name="adj" fmla="val 3356"/>
            </a:avLst>
          </a:prstGeom>
          <a:solidFill>
            <a:srgbClr val="790709"/>
          </a:solidFill>
          <a:ln w="11073">
            <a:solidFill>
              <a:srgbClr val="91080B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869799" y="4267557"/>
            <a:ext cx="2001322" cy="5541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82"/>
              </a:lnSpc>
              <a:buNone/>
            </a:pPr>
            <a:r>
              <a:rPr lang="en-US" sz="1746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Наука и исследования</a:t>
            </a:r>
            <a:endParaRPr lang="en-US" sz="17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8869799" y="4998958"/>
            <a:ext cx="2001322" cy="25546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35"/>
              </a:lnSpc>
              <a:buNone/>
            </a:pPr>
            <a:r>
              <a:rPr lang="en-US" sz="1397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 научных лабораториях робототехника играет важную роль в исследованиях, научных экспериментах и разработке новых технологий.</a:t>
            </a:r>
            <a:endParaRPr lang="en-US" sz="13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2170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E9C2227-831C-497C-AD9F-D565CD710560}"/>
              </a:ext>
            </a:extLst>
          </p:cNvPr>
          <p:cNvSpPr txBox="1"/>
          <p:nvPr/>
        </p:nvSpPr>
        <p:spPr>
          <a:xfrm>
            <a:off x="12864447" y="6531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2025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045154" y="535186"/>
            <a:ext cx="8197572" cy="18202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777"/>
              </a:lnSpc>
              <a:buNone/>
            </a:pPr>
            <a:r>
              <a:rPr lang="en-US" sz="3822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Качества и навыки для успешной карьеры в данной сфере</a:t>
            </a:r>
            <a:endParaRPr lang="en-US" sz="38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5316974" y="2646640"/>
            <a:ext cx="38814" cy="5047655"/>
          </a:xfrm>
          <a:prstGeom prst="rect">
            <a:avLst/>
          </a:prstGeom>
          <a:solidFill>
            <a:srgbClr val="91080B"/>
          </a:solidFill>
          <a:ln/>
        </p:spPr>
      </p:sp>
      <p:sp>
        <p:nvSpPr>
          <p:cNvPr id="6" name="Shape 3"/>
          <p:cNvSpPr/>
          <p:nvPr/>
        </p:nvSpPr>
        <p:spPr>
          <a:xfrm>
            <a:off x="5554801" y="2997160"/>
            <a:ext cx="679490" cy="38814"/>
          </a:xfrm>
          <a:prstGeom prst="rect">
            <a:avLst/>
          </a:prstGeom>
          <a:solidFill>
            <a:srgbClr val="91080B"/>
          </a:solidFill>
          <a:ln/>
        </p:spPr>
      </p:sp>
      <p:sp>
        <p:nvSpPr>
          <p:cNvPr id="7" name="Shape 4"/>
          <p:cNvSpPr/>
          <p:nvPr/>
        </p:nvSpPr>
        <p:spPr>
          <a:xfrm>
            <a:off x="5117961" y="2798207"/>
            <a:ext cx="436840" cy="436840"/>
          </a:xfrm>
          <a:prstGeom prst="roundRect">
            <a:avLst>
              <a:gd name="adj" fmla="val 20000"/>
            </a:avLst>
          </a:prstGeom>
          <a:solidFill>
            <a:srgbClr val="790709"/>
          </a:solidFill>
          <a:ln w="12025">
            <a:solidFill>
              <a:srgbClr val="91080B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286792" y="2834640"/>
            <a:ext cx="99060" cy="3639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66"/>
              </a:lnSpc>
              <a:buNone/>
            </a:pPr>
            <a:r>
              <a:rPr lang="en-US" sz="2293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</a:t>
            </a:r>
            <a:endParaRPr lang="en-US" sz="22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6404134" y="2840712"/>
            <a:ext cx="3337560" cy="3184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89"/>
              </a:lnSpc>
              <a:buNone/>
            </a:pPr>
            <a:r>
              <a:rPr lang="en-US" sz="1911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Техническое мышление </a:t>
            </a:r>
            <a:r>
              <a:rPr lang="en-US" sz="1911" b="1" dirty="0">
                <a:solidFill>
                  <a:srgbClr val="000000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💡</a:t>
            </a:r>
            <a:endParaRPr lang="en-US" sz="19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404134" y="3353276"/>
            <a:ext cx="6838593" cy="6212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46"/>
              </a:lnSpc>
              <a:buNone/>
            </a:pPr>
            <a:r>
              <a:rPr lang="en-US" sz="1529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Необходимо обладать глубокими знаниями в области электроники, программирования и механики.</a:t>
            </a:r>
            <a:endParaRPr lang="en-US" sz="15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5554801" y="4744403"/>
            <a:ext cx="679490" cy="38814"/>
          </a:xfrm>
          <a:prstGeom prst="rect">
            <a:avLst/>
          </a:prstGeom>
          <a:solidFill>
            <a:srgbClr val="91080B"/>
          </a:solidFill>
          <a:ln/>
        </p:spPr>
      </p:sp>
      <p:sp>
        <p:nvSpPr>
          <p:cNvPr id="12" name="Shape 9"/>
          <p:cNvSpPr/>
          <p:nvPr/>
        </p:nvSpPr>
        <p:spPr>
          <a:xfrm>
            <a:off x="5117961" y="4545449"/>
            <a:ext cx="436840" cy="436840"/>
          </a:xfrm>
          <a:prstGeom prst="roundRect">
            <a:avLst>
              <a:gd name="adj" fmla="val 20000"/>
            </a:avLst>
          </a:prstGeom>
          <a:solidFill>
            <a:srgbClr val="790709"/>
          </a:solidFill>
          <a:ln w="12025">
            <a:solidFill>
              <a:srgbClr val="91080B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5256312" y="4581882"/>
            <a:ext cx="160020" cy="3639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66"/>
              </a:lnSpc>
              <a:buNone/>
            </a:pPr>
            <a:r>
              <a:rPr lang="en-US" sz="2293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2</a:t>
            </a:r>
            <a:endParaRPr lang="en-US" sz="22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6404134" y="4587954"/>
            <a:ext cx="2080260" cy="3184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89"/>
              </a:lnSpc>
              <a:buNone/>
            </a:pPr>
            <a:r>
              <a:rPr lang="en-US" sz="1911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Креативность </a:t>
            </a:r>
            <a:r>
              <a:rPr lang="en-US" sz="1911" b="1" dirty="0">
                <a:solidFill>
                  <a:srgbClr val="000000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🎨</a:t>
            </a:r>
            <a:endParaRPr lang="en-US" sz="19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6404134" y="5100518"/>
            <a:ext cx="6838593" cy="6212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46"/>
              </a:lnSpc>
              <a:buNone/>
            </a:pPr>
            <a:r>
              <a:rPr lang="en-US" sz="1529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 поисках инновационных решений и создании уникальных робототехнических систем креативность является важным качеством.</a:t>
            </a:r>
            <a:endParaRPr lang="en-US" sz="15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5554801" y="6491645"/>
            <a:ext cx="679490" cy="38814"/>
          </a:xfrm>
          <a:prstGeom prst="rect">
            <a:avLst/>
          </a:prstGeom>
          <a:solidFill>
            <a:srgbClr val="91080B"/>
          </a:solidFill>
          <a:ln/>
        </p:spPr>
      </p:sp>
      <p:sp>
        <p:nvSpPr>
          <p:cNvPr id="17" name="Shape 14"/>
          <p:cNvSpPr/>
          <p:nvPr/>
        </p:nvSpPr>
        <p:spPr>
          <a:xfrm>
            <a:off x="5117961" y="6292691"/>
            <a:ext cx="436840" cy="436840"/>
          </a:xfrm>
          <a:prstGeom prst="roundRect">
            <a:avLst>
              <a:gd name="adj" fmla="val 20000"/>
            </a:avLst>
          </a:prstGeom>
          <a:solidFill>
            <a:srgbClr val="790709"/>
          </a:solidFill>
          <a:ln w="12025">
            <a:solidFill>
              <a:srgbClr val="91080B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5260122" y="6329124"/>
            <a:ext cx="152400" cy="3639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66"/>
              </a:lnSpc>
              <a:buNone/>
            </a:pPr>
            <a:r>
              <a:rPr lang="en-US" sz="2293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3</a:t>
            </a:r>
            <a:endParaRPr lang="en-US" sz="22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6404134" y="6335197"/>
            <a:ext cx="2659380" cy="3184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89"/>
              </a:lnSpc>
              <a:buNone/>
            </a:pPr>
            <a:r>
              <a:rPr lang="en-US" sz="1911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Командная работа </a:t>
            </a:r>
            <a:r>
              <a:rPr lang="en-US" sz="1911" b="1" dirty="0">
                <a:solidFill>
                  <a:srgbClr val="000000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👥</a:t>
            </a:r>
            <a:endParaRPr lang="en-US" sz="19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6404134" y="6847761"/>
            <a:ext cx="6838593" cy="6212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46"/>
              </a:lnSpc>
              <a:buNone/>
            </a:pPr>
            <a:r>
              <a:rPr lang="en-US" sz="1529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Реализация сложных проектов требует эффективного сотрудничества и обмена знаниями с другими специалистами.</a:t>
            </a:r>
            <a:endParaRPr lang="en-US" sz="15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F1ADEFE-BC9D-47D6-AB87-0DCC22ECEBF8}"/>
              </a:ext>
            </a:extLst>
          </p:cNvPr>
          <p:cNvSpPr txBox="1"/>
          <p:nvPr/>
        </p:nvSpPr>
        <p:spPr>
          <a:xfrm>
            <a:off x="12864447" y="6531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483</Words>
  <Application>Microsoft Office PowerPoint</Application>
  <PresentationFormat>Произвольный</PresentationFormat>
  <Paragraphs>73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2023-10-25T09:37:57Z</dcterms:created>
  <dcterms:modified xsi:type="dcterms:W3CDTF">2023-10-25T10:32:21Z</dcterms:modified>
</cp:coreProperties>
</file>