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73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660571" y="77010"/>
            <a:ext cx="8665029" cy="25221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500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Профессия: авиастроитель — профориентационный урок в школе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8" y="302234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Добро пожаловать на профориентационный урок по авиастроительству! Давайте погрузимся в увлекательный мир авиационной индустрии и узнаем о профессиях, качествах, образовании и возможностях развития.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72A970-89B8-4A1C-BADA-5A1599DFC412}"/>
              </a:ext>
            </a:extLst>
          </p:cNvPr>
          <p:cNvSpPr txBox="1"/>
          <p:nvPr/>
        </p:nvSpPr>
        <p:spPr>
          <a:xfrm>
            <a:off x="5852159" y="4667064"/>
            <a:ext cx="86650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6. Профориентационное занятие «Россия в деле» (часть 1) (на выбор: импортозамещение, авиастроение, судовождение, судостроение, лесная промышленность)»</a:t>
            </a: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"Профессия: авиастроитель — профориентационный урок «Россия — мои горизонты»"</a:t>
            </a:r>
          </a:p>
          <a:p>
            <a:pPr algn="ctr"/>
            <a:r>
              <a:rPr lang="uk-UA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83DFE-ABD4-4608-87D7-5DC690A380C5}"/>
              </a:ext>
            </a:extLst>
          </p:cNvPr>
          <p:cNvSpPr txBox="1"/>
          <p:nvPr/>
        </p:nvSpPr>
        <p:spPr>
          <a:xfrm>
            <a:off x="304800" y="1179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573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157413" y="597575"/>
            <a:ext cx="10315575" cy="1357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44"/>
              </a:lnSpc>
              <a:buNone/>
            </a:pPr>
            <a:r>
              <a:rPr lang="en-US" sz="4275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История и развитие авиастроительной индустрии</a:t>
            </a:r>
            <a:endParaRPr lang="en-US" sz="42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413" y="2389227"/>
            <a:ext cx="3221355" cy="199084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157413" y="4651534"/>
            <a:ext cx="3221355" cy="678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Братья Райт и первый полет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157413" y="5547360"/>
            <a:ext cx="3221355" cy="17371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Познакомьтесь с братьями Райт, изобретателями самолета, и узнайте о первом удачном полете в истории.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523" y="2389227"/>
            <a:ext cx="3221355" cy="199084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04523" y="4651534"/>
            <a:ext cx="3221355" cy="678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Современное авиастроительство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704523" y="5547360"/>
            <a:ext cx="3221355" cy="2084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Узнайте, как современные авиастроительные компании создают и производят самолеты с использованием передовых технологий и инноваций.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1633" y="2389227"/>
            <a:ext cx="3221355" cy="199084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51633" y="4651534"/>
            <a:ext cx="3221355" cy="678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Будущее авиастроительства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251633" y="5547360"/>
            <a:ext cx="3221355" cy="2084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Погрузитесь в мир фантастических концепций будущих самолетов и узнайте о возможных тенденциях в развитии авиационной индустрии.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E673B4-F689-44B3-B737-E6C37EF8EC66}"/>
              </a:ext>
            </a:extLst>
          </p:cNvPr>
          <p:cNvSpPr txBox="1"/>
          <p:nvPr/>
        </p:nvSpPr>
        <p:spPr>
          <a:xfrm>
            <a:off x="304800" y="1179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62424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Профессии в авиастроительной индустрии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2457331"/>
            <a:ext cx="5166122" cy="2818328"/>
          </a:xfrm>
          <a:prstGeom prst="roundRect">
            <a:avLst>
              <a:gd name="adj" fmla="val 3548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73975" y="26933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Инженеры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73975" y="3262670"/>
            <a:ext cx="46941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Разработка проектов, моделирование, тестирование и многое другое. Инженеры являются строителями самолетов и инновационных технологий.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2457331"/>
            <a:ext cx="5166122" cy="2818328"/>
          </a:xfrm>
          <a:prstGeom prst="roundRect">
            <a:avLst>
              <a:gd name="adj" fmla="val 3548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26933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Техники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62267" y="3262670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Осуществление монтажа, регулировки, испытаний и ремонта самолетов. Техники гарантируют надежность и безопасность авиационных систем.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037993" y="5497830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73975" y="573381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Дизайнеры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273975" y="6303169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Создание эстетически привлекательных дизайнов для внешнего вида самолетов и улучшения комфорта пассажиров.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5497830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2267" y="5733812"/>
            <a:ext cx="29489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Менеджеры проектов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62267" y="6303169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Управление процессом создания самолетов, достижение целей и координация команды специалистов.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639C0C-AAB1-468B-A12E-36F861DB4623}"/>
              </a:ext>
            </a:extLst>
          </p:cNvPr>
          <p:cNvSpPr txBox="1"/>
          <p:nvPr/>
        </p:nvSpPr>
        <p:spPr>
          <a:xfrm>
            <a:off x="304800" y="1179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9882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278999" y="1558766"/>
            <a:ext cx="7558802" cy="9944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916"/>
              </a:lnSpc>
              <a:buNone/>
            </a:pPr>
            <a:r>
              <a:rPr lang="en-US" sz="3133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Качества, необходимые для успешной карьеры в авиастроительстве</a:t>
            </a:r>
            <a:endParaRPr lang="en-US" sz="3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78999" y="2916079"/>
            <a:ext cx="358021" cy="358021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9882">
            <a:solidFill>
              <a:srgbClr val="A5B3F3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23660" y="2945844"/>
            <a:ext cx="68580" cy="2983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9"/>
              </a:lnSpc>
              <a:buNone/>
            </a:pPr>
            <a:r>
              <a:rPr lang="en-US" sz="1880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1</a:t>
            </a:r>
            <a:endParaRPr lang="en-US" sz="18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796087" y="2970728"/>
            <a:ext cx="2202180" cy="2486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58"/>
              </a:lnSpc>
              <a:buNone/>
            </a:pPr>
            <a:r>
              <a:rPr lang="en-US" sz="1566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Творческое мышление</a:t>
            </a:r>
            <a:endParaRPr lang="en-US" sz="15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796087" y="3378398"/>
            <a:ext cx="3182779" cy="1018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5"/>
              </a:lnSpc>
              <a:buNone/>
            </a:pPr>
            <a:r>
              <a:rPr lang="en-US" sz="1253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Инновационные идеи и способность мыслить нетрадиционными путями являются ключевыми для развития авиационной индустрии.</a:t>
            </a:r>
            <a:endParaRPr lang="en-US" sz="12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37934" y="2916079"/>
            <a:ext cx="358021" cy="358021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9882">
            <a:solidFill>
              <a:srgbClr val="A5B3F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255925" y="2945844"/>
            <a:ext cx="121920" cy="2983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9"/>
              </a:lnSpc>
              <a:buNone/>
            </a:pPr>
            <a:r>
              <a:rPr lang="en-US" sz="1880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2</a:t>
            </a:r>
            <a:endParaRPr lang="en-US" sz="18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655022" y="2970728"/>
            <a:ext cx="1996440" cy="2486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58"/>
              </a:lnSpc>
              <a:buNone/>
            </a:pPr>
            <a:r>
              <a:rPr lang="en-US" sz="1566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Технические навыки</a:t>
            </a:r>
            <a:endParaRPr lang="en-US" sz="15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655022" y="3378398"/>
            <a:ext cx="3182779" cy="1273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5"/>
              </a:lnSpc>
              <a:buNone/>
            </a:pPr>
            <a:r>
              <a:rPr lang="en-US" sz="1253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Основные знания в области инженерии, математики и физики являются неотъемлемой частью работы специалистов в авиастроительстве.</a:t>
            </a:r>
            <a:endParaRPr lang="en-US" sz="12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278999" y="4935141"/>
            <a:ext cx="358021" cy="358021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9882">
            <a:solidFill>
              <a:srgbClr val="A5B3F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393180" y="4964906"/>
            <a:ext cx="129540" cy="2983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9"/>
              </a:lnSpc>
              <a:buNone/>
            </a:pPr>
            <a:r>
              <a:rPr lang="en-US" sz="1880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3</a:t>
            </a:r>
            <a:endParaRPr lang="en-US" sz="18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796087" y="4989790"/>
            <a:ext cx="1821180" cy="2486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58"/>
              </a:lnSpc>
              <a:buNone/>
            </a:pPr>
            <a:r>
              <a:rPr lang="en-US" sz="1566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Командная работа</a:t>
            </a:r>
            <a:endParaRPr lang="en-US" sz="15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796087" y="5397460"/>
            <a:ext cx="3182779" cy="1273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5"/>
              </a:lnSpc>
              <a:buNone/>
            </a:pPr>
            <a:r>
              <a:rPr lang="en-US" sz="1253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Функционирование в команде с другими профессионалами, способность эффективно взаимодействовать и решать проблемы.</a:t>
            </a:r>
            <a:endParaRPr lang="en-US" sz="12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0137934" y="4935141"/>
            <a:ext cx="358021" cy="358021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9882">
            <a:solidFill>
              <a:srgbClr val="A5B3F3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255925" y="4964906"/>
            <a:ext cx="121920" cy="2983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9"/>
              </a:lnSpc>
              <a:buNone/>
            </a:pPr>
            <a:r>
              <a:rPr lang="en-US" sz="1880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4</a:t>
            </a:r>
            <a:endParaRPr lang="en-US" sz="18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0655022" y="4989790"/>
            <a:ext cx="2308860" cy="2486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58"/>
              </a:lnSpc>
              <a:buNone/>
            </a:pPr>
            <a:r>
              <a:rPr lang="en-US" sz="1566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Стремление к развитию</a:t>
            </a:r>
            <a:endParaRPr lang="en-US" sz="15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0655022" y="5397460"/>
            <a:ext cx="3182779" cy="764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5"/>
              </a:lnSpc>
              <a:buNone/>
            </a:pPr>
            <a:r>
              <a:rPr lang="en-US" sz="1253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Самосовершенствование, изучение новых технологий и применение передовых методов работы.</a:t>
            </a:r>
            <a:endParaRPr lang="en-US" sz="12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EAD449F-979E-44F4-A92E-A23BDC46A73B}"/>
              </a:ext>
            </a:extLst>
          </p:cNvPr>
          <p:cNvSpPr txBox="1"/>
          <p:nvPr/>
        </p:nvSpPr>
        <p:spPr>
          <a:xfrm>
            <a:off x="304800" y="1179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386"/>
          </a:xfrm>
          <a:prstGeom prst="rect">
            <a:avLst/>
          </a:prstGeom>
          <a:solidFill>
            <a:srgbClr val="F9F9FF">
              <a:alpha val="75000"/>
            </a:srgbClr>
          </a:solidFill>
          <a:ln w="1143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931081" y="507563"/>
            <a:ext cx="8768239" cy="17305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42"/>
              </a:lnSpc>
              <a:buNone/>
            </a:pPr>
            <a:r>
              <a:rPr lang="en-US" sz="363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Образование и профессиональное развитие в авиастроительной индустрии</a:t>
            </a:r>
            <a:endParaRPr lang="en-US" sz="36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6745" y="2607231"/>
            <a:ext cx="36909" cy="5116592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6" name="Shape 3"/>
          <p:cNvSpPr/>
          <p:nvPr/>
        </p:nvSpPr>
        <p:spPr>
          <a:xfrm>
            <a:off x="7522845" y="2940606"/>
            <a:ext cx="646033" cy="36909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7" name="Shape 4"/>
          <p:cNvSpPr/>
          <p:nvPr/>
        </p:nvSpPr>
        <p:spPr>
          <a:xfrm>
            <a:off x="7107555" y="2751415"/>
            <a:ext cx="415290" cy="415290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11430">
            <a:solidFill>
              <a:srgbClr val="A5B3F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73290" y="2785943"/>
            <a:ext cx="83820" cy="3461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25"/>
              </a:lnSpc>
              <a:buNone/>
            </a:pPr>
            <a:r>
              <a:rPr lang="en-US" sz="2180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1</a:t>
            </a:r>
            <a:endParaRPr lang="en-US" sz="21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330446" y="2791778"/>
            <a:ext cx="2407920" cy="2883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71"/>
              </a:lnSpc>
              <a:buNone/>
            </a:pPr>
            <a:r>
              <a:rPr lang="en-US" sz="181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Высшее образование</a:t>
            </a:r>
            <a:endParaRPr lang="en-US" sz="18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330446" y="3264694"/>
            <a:ext cx="3368873" cy="17716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26"/>
              </a:lnSpc>
              <a:buNone/>
            </a:pPr>
            <a:r>
              <a:rPr lang="en-US" sz="1454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Получите степень в области авиационного или машиностроительного инженерного дела для старта вашей карьеры в авиастроительстве.</a:t>
            </a:r>
            <a:endParaRPr lang="en-US" sz="14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461522" y="3863459"/>
            <a:ext cx="646033" cy="36909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2" name="Shape 9"/>
          <p:cNvSpPr/>
          <p:nvPr/>
        </p:nvSpPr>
        <p:spPr>
          <a:xfrm>
            <a:off x="7107555" y="3674269"/>
            <a:ext cx="415290" cy="415290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11430">
            <a:solidFill>
              <a:srgbClr val="A5B3F3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42810" y="3708797"/>
            <a:ext cx="144780" cy="3461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25"/>
              </a:lnSpc>
              <a:buNone/>
            </a:pPr>
            <a:r>
              <a:rPr lang="en-US" sz="2180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2</a:t>
            </a:r>
            <a:endParaRPr lang="en-US" sz="21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594854" y="3714631"/>
            <a:ext cx="2705100" cy="2883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271"/>
              </a:lnSpc>
              <a:buNone/>
            </a:pPr>
            <a:r>
              <a:rPr lang="en-US" sz="181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Стажировка в компании</a:t>
            </a:r>
            <a:endParaRPr lang="en-US" sz="18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931081" y="4187547"/>
            <a:ext cx="3368873" cy="14763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26"/>
              </a:lnSpc>
              <a:buNone/>
            </a:pPr>
            <a:r>
              <a:rPr lang="en-US" sz="1454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Пройдите стажировку в крупных авиастроительных компаниях, чтобы получить практический опыт и понять особенности работы в индустрии.</a:t>
            </a:r>
            <a:endParaRPr lang="en-US" sz="14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522845" y="5738813"/>
            <a:ext cx="646033" cy="36909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7" name="Shape 14"/>
          <p:cNvSpPr/>
          <p:nvPr/>
        </p:nvSpPr>
        <p:spPr>
          <a:xfrm>
            <a:off x="7107555" y="5549622"/>
            <a:ext cx="415290" cy="415290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11430">
            <a:solidFill>
              <a:srgbClr val="A5B3F3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39000" y="5584150"/>
            <a:ext cx="152400" cy="3461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25"/>
              </a:lnSpc>
              <a:buNone/>
            </a:pPr>
            <a:r>
              <a:rPr lang="en-US" sz="2180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3</a:t>
            </a:r>
            <a:endParaRPr lang="en-US" sz="21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330446" y="5589984"/>
            <a:ext cx="3337560" cy="2883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71"/>
              </a:lnSpc>
              <a:buNone/>
            </a:pPr>
            <a:r>
              <a:rPr lang="en-US" sz="181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Профессиональное обучение</a:t>
            </a:r>
            <a:endParaRPr lang="en-US" sz="18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330446" y="6062901"/>
            <a:ext cx="3368873" cy="14763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26"/>
              </a:lnSpc>
              <a:buNone/>
            </a:pPr>
            <a:r>
              <a:rPr lang="en-US" sz="1454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Продолжайте обучаться и совершенствоваться, посещая специализированные курсы и конференции, чтобы быть в курсе последних технологий.</a:t>
            </a:r>
            <a:endParaRPr lang="en-US" sz="14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8EDC95-6940-433B-96C1-979B9A2245DB}"/>
              </a:ext>
            </a:extLst>
          </p:cNvPr>
          <p:cNvSpPr txBox="1"/>
          <p:nvPr/>
        </p:nvSpPr>
        <p:spPr>
          <a:xfrm>
            <a:off x="304800" y="1179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44899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Практические задания и ролевые игры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3393162"/>
            <a:ext cx="28270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Дизайн самолета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4031813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Участники могут разработать собственный дизайн самолета, учитывая эстетические и функциональные аспекты.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43932" y="3393162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Инженерная задача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43932" y="4448294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Участники решают сложную инженерную задачу, используя свои знания, творческий подход и командную работу.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49872" y="3393162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Менеджмент проекта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449872" y="4448294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Ролевая игра, в которой участники управляют многомиллионным проектом по разработке и производству нового самолета.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BAB8CA-D87A-4FF5-ADDE-400152EB85C7}"/>
              </a:ext>
            </a:extLst>
          </p:cNvPr>
          <p:cNvSpPr txBox="1"/>
          <p:nvPr/>
        </p:nvSpPr>
        <p:spPr>
          <a:xfrm>
            <a:off x="304800" y="1179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4634270"/>
            <a:ext cx="62788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Вопросы и обсуждение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5661898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Давайте обсудим ваши вопросы о профессиях в авиастроительной индустрии, образовании и возможностях профессионального роста.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16A72B-EBD9-4582-9048-E9FAE846B8A4}"/>
              </a:ext>
            </a:extLst>
          </p:cNvPr>
          <p:cNvSpPr txBox="1"/>
          <p:nvPr/>
        </p:nvSpPr>
        <p:spPr>
          <a:xfrm>
            <a:off x="304800" y="1179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306788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40955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Авиастроительство предлагает много интересных профессий и возможностей. Решите, что вас больше всего привлекает и начните свой путь в этой захватывающей отрасли.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3B118-5B1F-4674-917C-A015592C99D2}"/>
              </a:ext>
            </a:extLst>
          </p:cNvPr>
          <p:cNvSpPr txBox="1"/>
          <p:nvPr/>
        </p:nvSpPr>
        <p:spPr>
          <a:xfrm>
            <a:off x="304800" y="1179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511</Words>
  <Application>Microsoft Office PowerPoint</Application>
  <PresentationFormat>Произвольный</PresentationFormat>
  <Paragraphs>72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2023-10-08T13:11:48Z</dcterms:created>
  <dcterms:modified xsi:type="dcterms:W3CDTF">2023-10-08T13:17:45Z</dcterms:modified>
</cp:coreProperties>
</file>