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066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newuroki.net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208785"/>
            <a:ext cx="7477601" cy="16663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5249" dirty="0" err="1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Исследование</a:t>
            </a:r>
            <a:r>
              <a:rPr lang="en-US" sz="5249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 </a:t>
            </a:r>
            <a:r>
              <a:rPr lang="ru-RU" sz="5249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о</a:t>
            </a:r>
            <a:r>
              <a:rPr lang="en-US" sz="5249" dirty="0" err="1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рганизмов</a:t>
            </a:r>
            <a:endParaRPr lang="en-US" sz="524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833199" y="220844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Изучение организмов является ключом к глубокому пониманию природы. В этом уроке мы рассмотрим разнообразие живых существ и их взаимодействие с окружающей средой.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C4D76B-5945-4459-B8BB-2BCA477D2ADB}"/>
              </a:ext>
            </a:extLst>
          </p:cNvPr>
          <p:cNvSpPr txBox="1"/>
          <p:nvPr/>
        </p:nvSpPr>
        <p:spPr>
          <a:xfrm>
            <a:off x="468086" y="4681449"/>
            <a:ext cx="85017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биологии в 5 классе по теме: "Понятие об организме"</a:t>
            </a:r>
          </a:p>
          <a:p>
            <a:pPr algn="ctr"/>
            <a:r>
              <a:rPr lang="ru-RU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E67D69-2749-4030-BEA1-2A1375C0232A}"/>
              </a:ext>
            </a:extLst>
          </p:cNvPr>
          <p:cNvSpPr txBox="1"/>
          <p:nvPr/>
        </p:nvSpPr>
        <p:spPr>
          <a:xfrm>
            <a:off x="12845145" y="563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392555"/>
            <a:ext cx="63474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Что такое организмы?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993" y="2531269"/>
            <a:ext cx="3295888" cy="2036921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2037993" y="4845844"/>
            <a:ext cx="22631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Одноклеточные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2037993" y="5415201"/>
            <a:ext cx="3295888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Это организмы состоящие из одной клетки, например бактерии и амёбы.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7137" y="2531269"/>
            <a:ext cx="3296007" cy="2037040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5667137" y="4845963"/>
            <a:ext cx="24460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Многоклеточные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5667137" y="5415320"/>
            <a:ext cx="3296007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Это организмы состоящие из множества ячеек, например растения и животные.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96400" y="2531269"/>
            <a:ext cx="3296007" cy="203704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9296400" y="4845963"/>
            <a:ext cx="25755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Микроорганизмы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8"/>
          <p:cNvSpPr/>
          <p:nvPr/>
        </p:nvSpPr>
        <p:spPr>
          <a:xfrm>
            <a:off x="9296400" y="5415320"/>
            <a:ext cx="3296007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Организмы, которые нельзя увидеть невооруженным глазом, например бактерии и простейшие.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F844B-C022-48C5-A018-7268FD97AD30}"/>
              </a:ext>
            </a:extLst>
          </p:cNvPr>
          <p:cNvSpPr txBox="1"/>
          <p:nvPr/>
        </p:nvSpPr>
        <p:spPr>
          <a:xfrm>
            <a:off x="12845145" y="563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1532096"/>
            <a:ext cx="80924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Классификация организмов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2670810"/>
            <a:ext cx="5166122" cy="1724501"/>
          </a:xfrm>
          <a:prstGeom prst="roundRect">
            <a:avLst>
              <a:gd name="adj" fmla="val 7731"/>
            </a:avLst>
          </a:prstGeom>
          <a:solidFill>
            <a:srgbClr val="161B23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28929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Животные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163" y="3462338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Характеризуются движением, восприятием и относительно высоким интеллектом.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7426285" y="2670810"/>
            <a:ext cx="5166122" cy="1724501"/>
          </a:xfrm>
          <a:prstGeom prst="roundRect">
            <a:avLst>
              <a:gd name="adj" fmla="val 7731"/>
            </a:avLst>
          </a:prstGeom>
          <a:solidFill>
            <a:srgbClr val="161B23"/>
          </a:solidFill>
          <a:ln/>
        </p:spPr>
      </p:sp>
      <p:sp>
        <p:nvSpPr>
          <p:cNvPr id="9" name="Text 7"/>
          <p:cNvSpPr/>
          <p:nvPr/>
        </p:nvSpPr>
        <p:spPr>
          <a:xfrm>
            <a:off x="7648456" y="2892981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Растения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7648456" y="3462338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Характеризуются стационарностью и способностью к фотосинтезу.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2037993" y="4617482"/>
            <a:ext cx="5166122" cy="2079903"/>
          </a:xfrm>
          <a:prstGeom prst="roundRect">
            <a:avLst>
              <a:gd name="adj" fmla="val 6410"/>
            </a:avLst>
          </a:prstGeom>
          <a:solidFill>
            <a:srgbClr val="161B23"/>
          </a:solidFill>
          <a:ln/>
        </p:spPr>
      </p:sp>
      <p:sp>
        <p:nvSpPr>
          <p:cNvPr id="12" name="Text 10"/>
          <p:cNvSpPr/>
          <p:nvPr/>
        </p:nvSpPr>
        <p:spPr>
          <a:xfrm>
            <a:off x="2260163" y="483965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Простейшие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2260163" y="5409009"/>
            <a:ext cx="4721781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Очень маленькие микроорганизмы, которые могут обитать в воде и почве.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7426285" y="4617482"/>
            <a:ext cx="5166122" cy="2079903"/>
          </a:xfrm>
          <a:prstGeom prst="roundRect">
            <a:avLst>
              <a:gd name="adj" fmla="val 6410"/>
            </a:avLst>
          </a:prstGeom>
          <a:solidFill>
            <a:srgbClr val="161B23"/>
          </a:solidFill>
          <a:ln/>
        </p:spPr>
      </p:sp>
      <p:sp>
        <p:nvSpPr>
          <p:cNvPr id="15" name="Text 13"/>
          <p:cNvSpPr/>
          <p:nvPr/>
        </p:nvSpPr>
        <p:spPr>
          <a:xfrm>
            <a:off x="7648456" y="483965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Грибы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7648456" y="5409009"/>
            <a:ext cx="472178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В основном стационарные, но могут перемещаться, если по поверхности проходит питательная жидкость или ветер.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7E016D-D993-4AD4-9FEB-7168D5811B99}"/>
              </a:ext>
            </a:extLst>
          </p:cNvPr>
          <p:cNvSpPr txBox="1"/>
          <p:nvPr/>
        </p:nvSpPr>
        <p:spPr>
          <a:xfrm>
            <a:off x="12845145" y="563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047756" y="611981"/>
            <a:ext cx="9387840" cy="69306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57"/>
              </a:lnSpc>
              <a:buNone/>
            </a:pPr>
            <a:r>
              <a:rPr lang="en-US" sz="4366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Организмы и окружающая среда</a:t>
            </a:r>
            <a:endParaRPr lang="en-US" sz="436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7293054" y="1748552"/>
            <a:ext cx="44291" cy="5868948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6" name="Shape 4"/>
          <p:cNvSpPr/>
          <p:nvPr/>
        </p:nvSpPr>
        <p:spPr>
          <a:xfrm>
            <a:off x="7564695" y="2149078"/>
            <a:ext cx="776168" cy="44291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7" name="Shape 5"/>
          <p:cNvSpPr/>
          <p:nvPr/>
        </p:nvSpPr>
        <p:spPr>
          <a:xfrm>
            <a:off x="7065705" y="1921788"/>
            <a:ext cx="498991" cy="498991"/>
          </a:xfrm>
          <a:prstGeom prst="roundRect">
            <a:avLst>
              <a:gd name="adj" fmla="val 26669"/>
            </a:avLst>
          </a:prstGeom>
          <a:solidFill>
            <a:srgbClr val="161B23"/>
          </a:solidFill>
          <a:ln/>
        </p:spPr>
      </p:sp>
      <p:sp>
        <p:nvSpPr>
          <p:cNvPr id="8" name="Text 6"/>
          <p:cNvSpPr/>
          <p:nvPr/>
        </p:nvSpPr>
        <p:spPr>
          <a:xfrm>
            <a:off x="7246560" y="1963341"/>
            <a:ext cx="13716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6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534995" y="1970246"/>
            <a:ext cx="3383280" cy="346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2183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Приспособление к жаре</a:t>
            </a:r>
            <a:endParaRPr lang="en-US" sz="21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534995" y="2538413"/>
            <a:ext cx="4047649" cy="10644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4"/>
              </a:lnSpc>
              <a:buNone/>
            </a:pPr>
            <a:r>
              <a:rPr lang="en-US" sz="1746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Организмы могут изменять поведение и физиологию, чтобы выжить в жарких условиях.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6289536" y="3257907"/>
            <a:ext cx="776168" cy="44291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2" name="Shape 10"/>
          <p:cNvSpPr/>
          <p:nvPr/>
        </p:nvSpPr>
        <p:spPr>
          <a:xfrm>
            <a:off x="7065705" y="3030617"/>
            <a:ext cx="498991" cy="498991"/>
          </a:xfrm>
          <a:prstGeom prst="roundRect">
            <a:avLst>
              <a:gd name="adj" fmla="val 26669"/>
            </a:avLst>
          </a:prstGeom>
          <a:solidFill>
            <a:srgbClr val="161B23"/>
          </a:solidFill>
          <a:ln/>
        </p:spPr>
      </p:sp>
      <p:sp>
        <p:nvSpPr>
          <p:cNvPr id="13" name="Text 11"/>
          <p:cNvSpPr/>
          <p:nvPr/>
        </p:nvSpPr>
        <p:spPr>
          <a:xfrm>
            <a:off x="7223700" y="3072170"/>
            <a:ext cx="18288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6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453045" y="3079075"/>
            <a:ext cx="3642360" cy="346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r">
              <a:lnSpc>
                <a:spcPts val="2729"/>
              </a:lnSpc>
              <a:buNone/>
            </a:pPr>
            <a:r>
              <a:rPr lang="en-US" sz="2183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Приспособление к холоду</a:t>
            </a:r>
            <a:endParaRPr lang="en-US" sz="21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047756" y="3647242"/>
            <a:ext cx="4047649" cy="10644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4"/>
              </a:lnSpc>
              <a:buNone/>
            </a:pPr>
            <a:r>
              <a:rPr lang="en-US" sz="1746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Организмы могут изменять поведение и физиологию, чтобы выжить в холодных условиях.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7564695" y="4446746"/>
            <a:ext cx="776168" cy="44291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7" name="Shape 15"/>
          <p:cNvSpPr/>
          <p:nvPr/>
        </p:nvSpPr>
        <p:spPr>
          <a:xfrm>
            <a:off x="7065705" y="4219456"/>
            <a:ext cx="498991" cy="498991"/>
          </a:xfrm>
          <a:prstGeom prst="roundRect">
            <a:avLst>
              <a:gd name="adj" fmla="val 26669"/>
            </a:avLst>
          </a:prstGeom>
          <a:solidFill>
            <a:srgbClr val="161B23"/>
          </a:solidFill>
          <a:ln/>
        </p:spPr>
      </p:sp>
      <p:sp>
        <p:nvSpPr>
          <p:cNvPr id="18" name="Text 16"/>
          <p:cNvSpPr/>
          <p:nvPr/>
        </p:nvSpPr>
        <p:spPr>
          <a:xfrm>
            <a:off x="7223700" y="4261009"/>
            <a:ext cx="18288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6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8534995" y="4267914"/>
            <a:ext cx="3581400" cy="34647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29"/>
              </a:lnSpc>
              <a:buNone/>
            </a:pPr>
            <a:r>
              <a:rPr lang="en-US" sz="2183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Приспособление к засухе</a:t>
            </a:r>
            <a:endParaRPr lang="en-US" sz="21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8534995" y="4836081"/>
            <a:ext cx="4047649" cy="7096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4"/>
              </a:lnSpc>
              <a:buNone/>
            </a:pPr>
            <a:r>
              <a:rPr lang="en-US" sz="1746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Организмы могут запасать воду в сухих условиях.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6289536" y="5595580"/>
            <a:ext cx="776168" cy="44291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22" name="Shape 20"/>
          <p:cNvSpPr/>
          <p:nvPr/>
        </p:nvSpPr>
        <p:spPr>
          <a:xfrm>
            <a:off x="7065705" y="5368290"/>
            <a:ext cx="498991" cy="498991"/>
          </a:xfrm>
          <a:prstGeom prst="roundRect">
            <a:avLst>
              <a:gd name="adj" fmla="val 26669"/>
            </a:avLst>
          </a:prstGeom>
          <a:solidFill>
            <a:srgbClr val="161B23"/>
          </a:solidFill>
          <a:ln/>
        </p:spPr>
      </p:sp>
      <p:sp>
        <p:nvSpPr>
          <p:cNvPr id="23" name="Text 21"/>
          <p:cNvSpPr/>
          <p:nvPr/>
        </p:nvSpPr>
        <p:spPr>
          <a:xfrm>
            <a:off x="7219890" y="5409843"/>
            <a:ext cx="190500" cy="4157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74"/>
              </a:lnSpc>
              <a:buNone/>
            </a:pPr>
            <a:r>
              <a:rPr lang="en-US" sz="2620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4</a:t>
            </a:r>
            <a:endParaRPr lang="en-US" sz="26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2047756" y="5416748"/>
            <a:ext cx="4047649" cy="69294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29"/>
              </a:lnSpc>
              <a:buNone/>
            </a:pPr>
            <a:r>
              <a:rPr lang="en-US" sz="2183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Приспособление к избыточной влаге</a:t>
            </a:r>
            <a:endParaRPr lang="en-US" sz="218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2047756" y="6331387"/>
            <a:ext cx="4047649" cy="10644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r">
              <a:lnSpc>
                <a:spcPts val="2794"/>
              </a:lnSpc>
              <a:buNone/>
            </a:pPr>
            <a:r>
              <a:rPr lang="en-US" sz="1746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Организмы могут быстро использовать избыточную влагу и избежать возникновения гниения.</a:t>
            </a:r>
            <a:endParaRPr lang="en-US" sz="1746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FF1597D-F901-4FE3-94EB-F56EDD5ED37C}"/>
              </a:ext>
            </a:extLst>
          </p:cNvPr>
          <p:cNvSpPr txBox="1"/>
          <p:nvPr/>
        </p:nvSpPr>
        <p:spPr>
          <a:xfrm>
            <a:off x="12845145" y="563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833199" y="712589"/>
            <a:ext cx="61493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Функции организмов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1144310" y="1740218"/>
            <a:ext cx="44410" cy="5776793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6" name="Shape 4"/>
          <p:cNvSpPr/>
          <p:nvPr/>
        </p:nvSpPr>
        <p:spPr>
          <a:xfrm>
            <a:off x="1416427" y="2141518"/>
            <a:ext cx="777597" cy="44410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7" name="Shape 5"/>
          <p:cNvSpPr/>
          <p:nvPr/>
        </p:nvSpPr>
        <p:spPr>
          <a:xfrm>
            <a:off x="916484" y="191381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8" name="Text 6"/>
          <p:cNvSpPr/>
          <p:nvPr/>
        </p:nvSpPr>
        <p:spPr>
          <a:xfrm>
            <a:off x="1097816" y="1955483"/>
            <a:ext cx="13716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2388513" y="196238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Питание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388513" y="2531745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Организмы получают энергию из пищи и воды.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1416427" y="4141172"/>
            <a:ext cx="777597" cy="44410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2" name="Shape 10"/>
          <p:cNvSpPr/>
          <p:nvPr/>
        </p:nvSpPr>
        <p:spPr>
          <a:xfrm>
            <a:off x="916484" y="391346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13" name="Text 11"/>
          <p:cNvSpPr/>
          <p:nvPr/>
        </p:nvSpPr>
        <p:spPr>
          <a:xfrm>
            <a:off x="1074956" y="395513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388513" y="3962043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Дыхание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2388513" y="4531400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Организмы получают кислород и выделяют углекислый газ.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Shape 14"/>
          <p:cNvSpPr/>
          <p:nvPr/>
        </p:nvSpPr>
        <p:spPr>
          <a:xfrm>
            <a:off x="1416427" y="6140827"/>
            <a:ext cx="777597" cy="44410"/>
          </a:xfrm>
          <a:prstGeom prst="rect">
            <a:avLst/>
          </a:prstGeom>
          <a:solidFill>
            <a:srgbClr val="161B23"/>
          </a:solidFill>
          <a:ln/>
        </p:spPr>
      </p:sp>
      <p:sp>
        <p:nvSpPr>
          <p:cNvPr id="17" name="Shape 15"/>
          <p:cNvSpPr/>
          <p:nvPr/>
        </p:nvSpPr>
        <p:spPr>
          <a:xfrm>
            <a:off x="916484" y="591312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161B23"/>
          </a:solidFill>
          <a:ln/>
        </p:spPr>
      </p:sp>
      <p:sp>
        <p:nvSpPr>
          <p:cNvPr id="18" name="Text 16"/>
          <p:cNvSpPr/>
          <p:nvPr/>
        </p:nvSpPr>
        <p:spPr>
          <a:xfrm>
            <a:off x="1074956" y="595479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388513" y="59616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Размножение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2388513" y="6531054"/>
            <a:ext cx="7751088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Организмы размножаются, чтобы создать новых особей.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5BF7272-BF4D-43C3-81D1-21C625BB9A56}"/>
              </a:ext>
            </a:extLst>
          </p:cNvPr>
          <p:cNvSpPr txBox="1"/>
          <p:nvPr/>
        </p:nvSpPr>
        <p:spPr>
          <a:xfrm>
            <a:off x="12845145" y="563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150031"/>
            <a:ext cx="92811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Экологическая роль организмов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2037993" y="3288744"/>
            <a:ext cx="3370064" cy="2790706"/>
          </a:xfrm>
          <a:prstGeom prst="roundRect">
            <a:avLst>
              <a:gd name="adj" fmla="val 4777"/>
            </a:avLst>
          </a:prstGeom>
          <a:solidFill>
            <a:srgbClr val="161B23"/>
          </a:solidFill>
          <a:ln/>
        </p:spPr>
      </p:sp>
      <p:sp>
        <p:nvSpPr>
          <p:cNvPr id="6" name="Text 4"/>
          <p:cNvSpPr/>
          <p:nvPr/>
        </p:nvSpPr>
        <p:spPr>
          <a:xfrm>
            <a:off x="2260163" y="3510915"/>
            <a:ext cx="26365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Пищевые цепочки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260163" y="4080272"/>
            <a:ext cx="2925723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Организмы играют роль в пищевых цепочках, обеспечивая жизнь своим хищникам и создавая баланс в экосистеме.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630228" y="3288744"/>
            <a:ext cx="3370064" cy="2790706"/>
          </a:xfrm>
          <a:prstGeom prst="roundRect">
            <a:avLst>
              <a:gd name="adj" fmla="val 4777"/>
            </a:avLst>
          </a:prstGeom>
          <a:solidFill>
            <a:srgbClr val="161B23"/>
          </a:solidFill>
          <a:ln/>
        </p:spPr>
      </p:sp>
      <p:sp>
        <p:nvSpPr>
          <p:cNvPr id="9" name="Text 7"/>
          <p:cNvSpPr/>
          <p:nvPr/>
        </p:nvSpPr>
        <p:spPr>
          <a:xfrm>
            <a:off x="5852398" y="3510915"/>
            <a:ext cx="253746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Удаление отходов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852398" y="4080272"/>
            <a:ext cx="292572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Организмы могут помочь очищать окружающую среду, удаляя отходы из почвы и воды.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9222462" y="3288744"/>
            <a:ext cx="3370064" cy="2790706"/>
          </a:xfrm>
          <a:prstGeom prst="roundRect">
            <a:avLst>
              <a:gd name="adj" fmla="val 4777"/>
            </a:avLst>
          </a:prstGeom>
          <a:solidFill>
            <a:srgbClr val="161B23"/>
          </a:solidFill>
          <a:ln/>
        </p:spPr>
      </p:sp>
      <p:sp>
        <p:nvSpPr>
          <p:cNvPr id="12" name="Text 10"/>
          <p:cNvSpPr/>
          <p:nvPr/>
        </p:nvSpPr>
        <p:spPr>
          <a:xfrm>
            <a:off x="9444633" y="3510915"/>
            <a:ext cx="23393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Развитие почвы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444633" y="4080272"/>
            <a:ext cx="2925723" cy="14216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Организмы могут помочь улучшить почву, добавляя в нее питательные элементы.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41B55AF-059E-43A6-877C-F9CA3B65BD30}"/>
              </a:ext>
            </a:extLst>
          </p:cNvPr>
          <p:cNvSpPr txBox="1"/>
          <p:nvPr/>
        </p:nvSpPr>
        <p:spPr>
          <a:xfrm>
            <a:off x="12845145" y="56383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2037993" y="2443163"/>
            <a:ext cx="823722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Адаптации к разным средам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2037993" y="3581876"/>
            <a:ext cx="10554414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Разные организмы имеют разные адаптации, чтобы выжить в своих средах. Некоторые адаптации включают: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2393394" y="4542592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тонкий слой меха, чтобы сохранить тепло в холодном климате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393394" y="4986814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широкие листья, чтобы увеличить площадь фотосинтеза в теплых средах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2393394" y="5431036"/>
            <a:ext cx="10199013" cy="35540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342900" indent="-342900" algn="l">
              <a:lnSpc>
                <a:spcPts val="2799"/>
              </a:lnSpc>
              <a:buSzPct val="100000"/>
              <a:buChar char="•"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острый зрительный аппарат, чтобы увидеть добычу на больших расстояниях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DD5536-0AE1-4608-8B3D-241DBD34B73F}"/>
              </a:ext>
            </a:extLst>
          </p:cNvPr>
          <p:cNvSpPr txBox="1"/>
          <p:nvPr/>
        </p:nvSpPr>
        <p:spPr>
          <a:xfrm>
            <a:off x="12845145" y="45497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bg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bg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71B2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202733"/>
          </a:solidFill>
          <a:ln/>
        </p:spPr>
      </p:sp>
      <p:sp>
        <p:nvSpPr>
          <p:cNvPr id="4" name="Text 2"/>
          <p:cNvSpPr/>
          <p:nvPr/>
        </p:nvSpPr>
        <p:spPr>
          <a:xfrm>
            <a:off x="6319599" y="2365296"/>
            <a:ext cx="7477601" cy="13887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dirty="0">
                <a:solidFill>
                  <a:srgbClr val="60A9FF"/>
                </a:solidFill>
                <a:latin typeface="Arial" panose="020B0604020202020204" pitchFamily="34" charset="0"/>
                <a:ea typeface="Roboto Slab" pitchFamily="34" charset="-122"/>
                <a:cs typeface="Arial" panose="020B0604020202020204" pitchFamily="34" charset="0"/>
              </a:rPr>
              <a:t>Важность изучения организмов в биологии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6319599" y="4087297"/>
            <a:ext cx="7477601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D6E5EF"/>
                </a:solidFill>
                <a:latin typeface="Arial" panose="020B0604020202020204" pitchFamily="34" charset="0"/>
                <a:ea typeface="Roboto" pitchFamily="34" charset="-122"/>
                <a:cs typeface="Arial" panose="020B0604020202020204" pitchFamily="34" charset="0"/>
              </a:rPr>
              <a:t>Изучение организмов помогает нам понять, как работает мир вокруг нас. Оно позволяет нам более глубоко понять взаимосвязи между живыми существами и их окружением, что в свою очередь может помочь в понимании того, как мы можем лучше управлять природными ресурсами.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429</Words>
  <Application>Microsoft Office PowerPoint</Application>
  <PresentationFormat>Произвольный</PresentationFormat>
  <Paragraphs>73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2023-10-30T08:41:16Z</dcterms:created>
  <dcterms:modified xsi:type="dcterms:W3CDTF">2023-10-30T08:46:50Z</dcterms:modified>
</cp:coreProperties>
</file>