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358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sp>
        <p:nvSpPr>
          <p:cNvPr id="4" name="Text 2"/>
          <p:cNvSpPr/>
          <p:nvPr/>
        </p:nvSpPr>
        <p:spPr>
          <a:xfrm>
            <a:off x="833199" y="539115"/>
            <a:ext cx="7477601" cy="183676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4374"/>
              </a:lnSpc>
              <a:buNone/>
            </a:pPr>
            <a:r>
              <a:rPr lang="en-US" sz="5000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Мы во Вселенной - урок географии в 5 классе</a:t>
            </a:r>
            <a:endParaRPr 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942057" y="3054361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Добро пожаловать в путешествие по Вселенной! В этом уроке вы узнаете о различных аспектах, начиная с понятий "Вселенная" и "галактика".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165797-96BA-4419-9E09-9D7EFB5B8DCB}"/>
              </a:ext>
            </a:extLst>
          </p:cNvPr>
          <p:cNvSpPr txBox="1"/>
          <p:nvPr/>
        </p:nvSpPr>
        <p:spPr>
          <a:xfrm>
            <a:off x="489857" y="5419677"/>
            <a:ext cx="81642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географии в 5 классе по теме: "Мы во Вселенной"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42653D-DFC9-434D-AEB5-660EE815B22B}"/>
              </a:ext>
            </a:extLst>
          </p:cNvPr>
          <p:cNvSpPr txBox="1"/>
          <p:nvPr/>
        </p:nvSpPr>
        <p:spPr>
          <a:xfrm>
            <a:off x="12823372" y="12584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sp>
        <p:nvSpPr>
          <p:cNvPr id="4" name="Text 2"/>
          <p:cNvSpPr/>
          <p:nvPr/>
        </p:nvSpPr>
        <p:spPr>
          <a:xfrm>
            <a:off x="4490799" y="2133362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Понятия "Вселенная" и "галактика"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4490799" y="4028956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161B23"/>
          </a:solidFill>
          <a:ln/>
        </p:spPr>
      </p:sp>
      <p:sp>
        <p:nvSpPr>
          <p:cNvPr id="6" name="Text 4"/>
          <p:cNvSpPr/>
          <p:nvPr/>
        </p:nvSpPr>
        <p:spPr>
          <a:xfrm>
            <a:off x="4672132" y="4070628"/>
            <a:ext cx="1371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212913" y="410527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Вселенная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212913" y="4674632"/>
            <a:ext cx="38200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Огромное пространство, содержащее звезды, планеты, галактики и другие космические объекты.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9255085" y="4028956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161B23"/>
          </a:solidFill>
          <a:ln/>
        </p:spPr>
      </p:sp>
      <p:sp>
        <p:nvSpPr>
          <p:cNvPr id="10" name="Text 8"/>
          <p:cNvSpPr/>
          <p:nvPr/>
        </p:nvSpPr>
        <p:spPr>
          <a:xfrm>
            <a:off x="9413558" y="4070628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977199" y="410527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Галактика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9977199" y="4674632"/>
            <a:ext cx="38200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Огромное скопление звезд, пылевых облаков и темной материи, объединенных гравитационными силами.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77EDAF0-8EF7-4150-9E11-BE11DA920F61}"/>
              </a:ext>
            </a:extLst>
          </p:cNvPr>
          <p:cNvSpPr txBox="1"/>
          <p:nvPr/>
        </p:nvSpPr>
        <p:spPr>
          <a:xfrm>
            <a:off x="12823372" y="12584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392555"/>
            <a:ext cx="857250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Строение Солнечной системы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2531269"/>
            <a:ext cx="3295888" cy="203692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484584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Планеты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037993" y="5415201"/>
            <a:ext cx="329588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Земля - одна из планет Солнечной системы, вращающихся вокруг Солнца.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2531269"/>
            <a:ext cx="3296007" cy="203704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4845963"/>
            <a:ext cx="26822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Астероидный пояс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667137" y="5415320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Район в Солнечной системе между Марсом и Юпитером, где находится много астероидов.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2531269"/>
            <a:ext cx="3296007" cy="203704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484596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Кометы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296400" y="5415320"/>
            <a:ext cx="329600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Ледяные тела, которые обращаются вокруг Солнца и имеют хвосты из газа и пыли.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FEA958-C00B-4A45-A1E8-AD4F87B37F89}"/>
              </a:ext>
            </a:extLst>
          </p:cNvPr>
          <p:cNvSpPr txBox="1"/>
          <p:nvPr/>
        </p:nvSpPr>
        <p:spPr>
          <a:xfrm>
            <a:off x="12823372" y="12584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2012633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Устройство Земли и особенности ее вращения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037993" y="3956804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Слои Земли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2037993" y="4595455"/>
            <a:ext cx="315634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Земля состоит из ядра, мантии и коры, каждый из которых имеет свои особенности.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743932" y="3956804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Дни и ночи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743932" y="4595455"/>
            <a:ext cx="315634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Земля вращается вокруг своей оси, вызывая смену дня и ночи для разных частей планеты.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9449872" y="3956804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Сезоны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9449872" y="4595455"/>
            <a:ext cx="315634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Наклон оси Земли приводит к смене сезонов, создавая различные климатические условия.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3F458D-FB5E-46CE-8322-F1174B711F16}"/>
              </a:ext>
            </a:extLst>
          </p:cNvPr>
          <p:cNvSpPr txBox="1"/>
          <p:nvPr/>
        </p:nvSpPr>
        <p:spPr>
          <a:xfrm>
            <a:off x="12823372" y="12584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878925"/>
            <a:ext cx="78638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Земля как часть Вселенной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037993" y="3017639"/>
            <a:ext cx="10554414" cy="992505"/>
          </a:xfrm>
          <a:prstGeom prst="rect">
            <a:avLst/>
          </a:prstGeom>
          <a:solidFill>
            <a:srgbClr val="161B23"/>
          </a:solidFill>
          <a:ln/>
        </p:spPr>
      </p:sp>
      <p:sp>
        <p:nvSpPr>
          <p:cNvPr id="6" name="Text 4"/>
          <p:cNvSpPr/>
          <p:nvPr/>
        </p:nvSpPr>
        <p:spPr>
          <a:xfrm>
            <a:off x="2260163" y="3158490"/>
            <a:ext cx="482905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Тропосфера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7541181" y="3158490"/>
            <a:ext cx="4829056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Самая нижняя оболочка, где происходят погодные явления.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2260163" y="4150995"/>
            <a:ext cx="482905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Стратосфера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7541181" y="4150995"/>
            <a:ext cx="4829056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Следующая оболочка, содержащая озоновый слой, который защищает Землю от ультрафиолетовых лучей.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2037993" y="5358051"/>
            <a:ext cx="10554414" cy="992505"/>
          </a:xfrm>
          <a:prstGeom prst="rect">
            <a:avLst/>
          </a:prstGeom>
          <a:solidFill>
            <a:srgbClr val="161B23"/>
          </a:solidFill>
          <a:ln/>
        </p:spPr>
      </p:sp>
      <p:sp>
        <p:nvSpPr>
          <p:cNvPr id="11" name="Text 9"/>
          <p:cNvSpPr/>
          <p:nvPr/>
        </p:nvSpPr>
        <p:spPr>
          <a:xfrm>
            <a:off x="2260163" y="5498902"/>
            <a:ext cx="482905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Мезосфера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7541181" y="5498902"/>
            <a:ext cx="4829056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Оболочка выше стратосферы, где происходят разрывы метеоров.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0DDC4E-A931-45A4-A5E2-3924F4AAB13D}"/>
              </a:ext>
            </a:extLst>
          </p:cNvPr>
          <p:cNvSpPr txBox="1"/>
          <p:nvPr/>
        </p:nvSpPr>
        <p:spPr>
          <a:xfrm>
            <a:off x="12823372" y="12584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3291"/>
          </a:xfrm>
          <a:prstGeom prst="rect">
            <a:avLst/>
          </a:prstGeom>
          <a:solidFill>
            <a:srgbClr val="202733"/>
          </a:solidFill>
          <a:ln/>
        </p:spPr>
      </p:sp>
      <p:sp>
        <p:nvSpPr>
          <p:cNvPr id="4" name="Text 2"/>
          <p:cNvSpPr/>
          <p:nvPr/>
        </p:nvSpPr>
        <p:spPr>
          <a:xfrm>
            <a:off x="2401967" y="568881"/>
            <a:ext cx="9826466" cy="193952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090"/>
              </a:lnSpc>
              <a:buNone/>
            </a:pPr>
            <a:r>
              <a:rPr lang="en-US" sz="4072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Модель Вселенной Николая Коперника и идеи Джордано Бруно и Галилео Галилея</a:t>
            </a:r>
            <a:endParaRPr lang="en-US" sz="407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7294602" y="2922151"/>
            <a:ext cx="41315" cy="4742259"/>
          </a:xfrm>
          <a:prstGeom prst="rect">
            <a:avLst/>
          </a:prstGeom>
          <a:solidFill>
            <a:srgbClr val="161B23"/>
          </a:solidFill>
          <a:ln/>
        </p:spPr>
      </p:sp>
      <p:sp>
        <p:nvSpPr>
          <p:cNvPr id="6" name="Shape 4"/>
          <p:cNvSpPr/>
          <p:nvPr/>
        </p:nvSpPr>
        <p:spPr>
          <a:xfrm>
            <a:off x="7547908" y="3295710"/>
            <a:ext cx="724019" cy="41315"/>
          </a:xfrm>
          <a:prstGeom prst="rect">
            <a:avLst/>
          </a:prstGeom>
          <a:solidFill>
            <a:srgbClr val="161B23"/>
          </a:solidFill>
          <a:ln/>
        </p:spPr>
      </p:sp>
      <p:sp>
        <p:nvSpPr>
          <p:cNvPr id="7" name="Shape 5"/>
          <p:cNvSpPr/>
          <p:nvPr/>
        </p:nvSpPr>
        <p:spPr>
          <a:xfrm>
            <a:off x="7082492" y="3083719"/>
            <a:ext cx="465415" cy="465415"/>
          </a:xfrm>
          <a:prstGeom prst="roundRect">
            <a:avLst>
              <a:gd name="adj" fmla="val 26670"/>
            </a:avLst>
          </a:prstGeom>
          <a:solidFill>
            <a:srgbClr val="161B23"/>
          </a:solidFill>
          <a:ln/>
        </p:spPr>
      </p:sp>
      <p:sp>
        <p:nvSpPr>
          <p:cNvPr id="8" name="Text 6"/>
          <p:cNvSpPr/>
          <p:nvPr/>
        </p:nvSpPr>
        <p:spPr>
          <a:xfrm>
            <a:off x="7250370" y="3122533"/>
            <a:ext cx="129540" cy="3877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54"/>
              </a:lnSpc>
              <a:buNone/>
            </a:pPr>
            <a:r>
              <a:rPr lang="en-US" sz="2443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1</a:t>
            </a:r>
            <a:endParaRPr lang="en-US" sz="244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8452961" y="3128963"/>
            <a:ext cx="2522220" cy="3232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45"/>
              </a:lnSpc>
              <a:buNone/>
            </a:pPr>
            <a:r>
              <a:rPr lang="en-US" sz="2036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Модель Коперника</a:t>
            </a:r>
            <a:endParaRPr lang="en-US" sz="203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8452961" y="3659029"/>
            <a:ext cx="3775472" cy="13239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06"/>
              </a:lnSpc>
              <a:buNone/>
            </a:pPr>
            <a:r>
              <a:rPr lang="en-US" sz="1629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Впервые предложенная Николаем Коперником, модель солнечной системы, в которой Земля вращается вокруг Солнца.</a:t>
            </a:r>
            <a:endParaRPr lang="en-US" sz="16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6358473" y="4330005"/>
            <a:ext cx="724019" cy="41315"/>
          </a:xfrm>
          <a:prstGeom prst="rect">
            <a:avLst/>
          </a:prstGeom>
          <a:solidFill>
            <a:srgbClr val="161B23"/>
          </a:solidFill>
          <a:ln/>
        </p:spPr>
      </p:sp>
      <p:sp>
        <p:nvSpPr>
          <p:cNvPr id="12" name="Shape 10"/>
          <p:cNvSpPr/>
          <p:nvPr/>
        </p:nvSpPr>
        <p:spPr>
          <a:xfrm>
            <a:off x="7082492" y="4118015"/>
            <a:ext cx="465415" cy="465415"/>
          </a:xfrm>
          <a:prstGeom prst="roundRect">
            <a:avLst>
              <a:gd name="adj" fmla="val 26670"/>
            </a:avLst>
          </a:prstGeom>
          <a:solidFill>
            <a:srgbClr val="161B23"/>
          </a:solidFill>
          <a:ln/>
        </p:spPr>
      </p:sp>
      <p:sp>
        <p:nvSpPr>
          <p:cNvPr id="13" name="Text 11"/>
          <p:cNvSpPr/>
          <p:nvPr/>
        </p:nvSpPr>
        <p:spPr>
          <a:xfrm>
            <a:off x="7231320" y="4156829"/>
            <a:ext cx="167640" cy="3877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54"/>
              </a:lnSpc>
              <a:buNone/>
            </a:pPr>
            <a:r>
              <a:rPr lang="en-US" sz="2443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2</a:t>
            </a:r>
            <a:endParaRPr lang="en-US" sz="244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4108728" y="4163258"/>
            <a:ext cx="2068711" cy="3232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545"/>
              </a:lnSpc>
              <a:buNone/>
            </a:pPr>
            <a:r>
              <a:rPr lang="en-US" sz="2036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Идеи Бруно</a:t>
            </a:r>
            <a:endParaRPr lang="en-US" sz="203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2401967" y="4693325"/>
            <a:ext cx="3775472" cy="13239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606"/>
              </a:lnSpc>
              <a:buNone/>
            </a:pPr>
            <a:r>
              <a:rPr lang="en-US" sz="1629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Джордано Бруно предложил идею о бесконечности Вселенной и существовании других звездных систем.</a:t>
            </a:r>
            <a:endParaRPr lang="en-US" sz="16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7547908" y="5770185"/>
            <a:ext cx="724019" cy="41315"/>
          </a:xfrm>
          <a:prstGeom prst="rect">
            <a:avLst/>
          </a:prstGeom>
          <a:solidFill>
            <a:srgbClr val="161B23"/>
          </a:solidFill>
          <a:ln/>
        </p:spPr>
      </p:sp>
      <p:sp>
        <p:nvSpPr>
          <p:cNvPr id="17" name="Shape 15"/>
          <p:cNvSpPr/>
          <p:nvPr/>
        </p:nvSpPr>
        <p:spPr>
          <a:xfrm>
            <a:off x="7082492" y="5558195"/>
            <a:ext cx="465415" cy="465415"/>
          </a:xfrm>
          <a:prstGeom prst="roundRect">
            <a:avLst>
              <a:gd name="adj" fmla="val 26670"/>
            </a:avLst>
          </a:prstGeom>
          <a:solidFill>
            <a:srgbClr val="161B23"/>
          </a:solidFill>
          <a:ln/>
        </p:spPr>
      </p:sp>
      <p:sp>
        <p:nvSpPr>
          <p:cNvPr id="18" name="Text 16"/>
          <p:cNvSpPr/>
          <p:nvPr/>
        </p:nvSpPr>
        <p:spPr>
          <a:xfrm>
            <a:off x="7231320" y="5597009"/>
            <a:ext cx="167640" cy="3877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54"/>
              </a:lnSpc>
              <a:buNone/>
            </a:pPr>
            <a:r>
              <a:rPr lang="en-US" sz="2443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3</a:t>
            </a:r>
            <a:endParaRPr lang="en-US" sz="244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8452961" y="5603438"/>
            <a:ext cx="2842260" cy="3232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45"/>
              </a:lnSpc>
              <a:buNone/>
            </a:pPr>
            <a:r>
              <a:rPr lang="en-US" sz="2036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Наблюдения Галилея</a:t>
            </a:r>
            <a:endParaRPr lang="en-US" sz="203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8452961" y="6133505"/>
            <a:ext cx="3775472" cy="13239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06"/>
              </a:lnSpc>
              <a:buNone/>
            </a:pPr>
            <a:r>
              <a:rPr lang="en-US" sz="1629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Галилео Галилей с помощью телескопа подтвердил модель Коперника и открыл новые звезды и спутники планет.</a:t>
            </a:r>
            <a:endParaRPr lang="en-US" sz="16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777B2C-D2DB-47A0-8CAA-C9043BE1D777}"/>
              </a:ext>
            </a:extLst>
          </p:cNvPr>
          <p:cNvSpPr txBox="1"/>
          <p:nvPr/>
        </p:nvSpPr>
        <p:spPr>
          <a:xfrm>
            <a:off x="12823372" y="12584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sp>
        <p:nvSpPr>
          <p:cNvPr id="4" name="Text 2"/>
          <p:cNvSpPr/>
          <p:nvPr/>
        </p:nvSpPr>
        <p:spPr>
          <a:xfrm>
            <a:off x="4490799" y="1062752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Исследование космоса и нашей планеты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4490799" y="2784753"/>
            <a:ext cx="4542115" cy="2435304"/>
          </a:xfrm>
          <a:prstGeom prst="roundRect">
            <a:avLst>
              <a:gd name="adj" fmla="val 5474"/>
            </a:avLst>
          </a:prstGeom>
          <a:solidFill>
            <a:srgbClr val="161B23"/>
          </a:solidFill>
          <a:ln/>
        </p:spPr>
      </p:sp>
      <p:sp>
        <p:nvSpPr>
          <p:cNvPr id="6" name="Text 4"/>
          <p:cNvSpPr/>
          <p:nvPr/>
        </p:nvSpPr>
        <p:spPr>
          <a:xfrm>
            <a:off x="4712970" y="3006923"/>
            <a:ext cx="33756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Космические аппараты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4712970" y="3576280"/>
            <a:ext cx="4097774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Многочисленные космические миссии и аппараты помогли нам изучать Вселенную и нашу планету.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9255085" y="2784753"/>
            <a:ext cx="4542115" cy="2435304"/>
          </a:xfrm>
          <a:prstGeom prst="roundRect">
            <a:avLst>
              <a:gd name="adj" fmla="val 5474"/>
            </a:avLst>
          </a:prstGeom>
          <a:solidFill>
            <a:srgbClr val="161B23"/>
          </a:solidFill>
          <a:ln/>
        </p:spPr>
      </p:sp>
      <p:sp>
        <p:nvSpPr>
          <p:cNvPr id="9" name="Text 7"/>
          <p:cNvSpPr/>
          <p:nvPr/>
        </p:nvSpPr>
        <p:spPr>
          <a:xfrm>
            <a:off x="9477256" y="3006923"/>
            <a:ext cx="36271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Обнаружение экзопланет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9477256" y="3576280"/>
            <a:ext cx="4097774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Ученые обнаружили тысячи планет, вращающихся вокруг других звезд, расширяя нашу понимания о Вселенной.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4490799" y="5442228"/>
            <a:ext cx="9306401" cy="1724501"/>
          </a:xfrm>
          <a:prstGeom prst="roundRect">
            <a:avLst>
              <a:gd name="adj" fmla="val 7731"/>
            </a:avLst>
          </a:prstGeom>
          <a:solidFill>
            <a:srgbClr val="161B23"/>
          </a:solidFill>
          <a:ln/>
        </p:spPr>
      </p:sp>
      <p:sp>
        <p:nvSpPr>
          <p:cNvPr id="12" name="Text 10"/>
          <p:cNvSpPr/>
          <p:nvPr/>
        </p:nvSpPr>
        <p:spPr>
          <a:xfrm>
            <a:off x="4712970" y="5664398"/>
            <a:ext cx="24155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Спутники Земли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4712970" y="6233755"/>
            <a:ext cx="886206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Спутники помогают нам изучать Землю из космоса, отслеживая климатические изменения и ресурсы планеты.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5E8C826-1763-4DA2-9D85-36D96CBC1C05}"/>
              </a:ext>
            </a:extLst>
          </p:cNvPr>
          <p:cNvSpPr txBox="1"/>
          <p:nvPr/>
        </p:nvSpPr>
        <p:spPr>
          <a:xfrm>
            <a:off x="12823372" y="12584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396</Words>
  <Application>Microsoft Office PowerPoint</Application>
  <PresentationFormat>Произвольный</PresentationFormat>
  <Paragraphs>64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2023-10-23T09:15:12Z</dcterms:created>
  <dcterms:modified xsi:type="dcterms:W3CDTF">2023-10-23T09:20:11Z</dcterms:modified>
</cp:coreProperties>
</file>