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25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6319599" y="86096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500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Закономерности циркуляции воздушных масс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319599" y="291895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На уроке географии мы погрузимся в удивительный мир атмосферных явлений и изучим закономерности циркуляции воздушных масс.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1816E5-BBFC-4A64-BD6C-9E27D34AC92A}"/>
              </a:ext>
            </a:extLst>
          </p:cNvPr>
          <p:cNvSpPr txBox="1"/>
          <p:nvPr/>
        </p:nvSpPr>
        <p:spPr>
          <a:xfrm>
            <a:off x="5715000" y="4674411"/>
            <a:ext cx="8501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8 классе по теме: "Закономерности циркуляции воздушных масс"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F845F-CFE0-437D-AF63-62C7C2EA870E}"/>
              </a:ext>
            </a:extLst>
          </p:cNvPr>
          <p:cNvSpPr txBox="1"/>
          <p:nvPr/>
        </p:nvSpPr>
        <p:spPr>
          <a:xfrm>
            <a:off x="228600" y="2925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806410"/>
            <a:ext cx="111023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Состав и структура атмосферных масс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1945124"/>
            <a:ext cx="3481149" cy="215145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760220" y="4374237"/>
            <a:ext cx="30251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Атмосфера и её слои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760220" y="4943594"/>
            <a:ext cx="3481149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Разберем состав и структуру атмосферных масс и научимся понимать как они взаимодействуют друг с другом в различных слоях атмосферы.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625" y="1945124"/>
            <a:ext cx="3481149" cy="215145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574625" y="4374237"/>
            <a:ext cx="348114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Характеристики атмосферных масс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574625" y="5290780"/>
            <a:ext cx="348114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Изучим параметры и свойства атмосферных масс, такие как температура, влажность и давление.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031" y="1945124"/>
            <a:ext cx="3481149" cy="2151459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389031" y="4374237"/>
            <a:ext cx="348114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Строение циклона и антициклона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389031" y="5290780"/>
            <a:ext cx="3481149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Рассмотрим строение и принципы функционирования циклонов и антициклонов, в том числе и их влияния на погоду и климат региона.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6A6E2E-C21F-4FAC-B3C3-E22CDDC6230D}"/>
              </a:ext>
            </a:extLst>
          </p:cNvPr>
          <p:cNvSpPr txBox="1"/>
          <p:nvPr/>
        </p:nvSpPr>
        <p:spPr>
          <a:xfrm>
            <a:off x="228600" y="2925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314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2138839" y="569357"/>
            <a:ext cx="10352603" cy="12942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95"/>
              </a:lnSpc>
              <a:buNone/>
            </a:pPr>
            <a:r>
              <a:rPr lang="en-US" sz="4076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Закономерности движения воздушных масс</a:t>
            </a:r>
            <a:endParaRPr lang="en-US" sz="40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402800" y="2277666"/>
            <a:ext cx="93107" cy="5383292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6" name="Shape 4"/>
          <p:cNvSpPr/>
          <p:nvPr/>
        </p:nvSpPr>
        <p:spPr>
          <a:xfrm>
            <a:off x="2682240" y="2625685"/>
            <a:ext cx="724614" cy="93107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7" name="Shape 5"/>
          <p:cNvSpPr/>
          <p:nvPr/>
        </p:nvSpPr>
        <p:spPr>
          <a:xfrm>
            <a:off x="2216468" y="2439472"/>
            <a:ext cx="465773" cy="465773"/>
          </a:xfrm>
          <a:prstGeom prst="roundRect">
            <a:avLst>
              <a:gd name="adj" fmla="val 26672"/>
            </a:avLst>
          </a:prstGeom>
          <a:solidFill>
            <a:srgbClr val="282C32"/>
          </a:solidFill>
          <a:ln/>
        </p:spPr>
      </p:sp>
      <p:sp>
        <p:nvSpPr>
          <p:cNvPr id="8" name="Text 6"/>
          <p:cNvSpPr/>
          <p:nvPr/>
        </p:nvSpPr>
        <p:spPr>
          <a:xfrm>
            <a:off x="2396014" y="2478167"/>
            <a:ext cx="106680" cy="388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7"/>
              </a:lnSpc>
              <a:buNone/>
            </a:pPr>
            <a:r>
              <a:rPr lang="en-US" sz="2446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4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3588068" y="2484715"/>
            <a:ext cx="4000500" cy="3234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7"/>
              </a:lnSpc>
              <a:buNone/>
            </a:pPr>
            <a:r>
              <a:rPr lang="en-US" sz="2038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Геострофическое равновесие</a:t>
            </a:r>
            <a:endParaRPr lang="en-US" sz="2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3588068" y="3015258"/>
            <a:ext cx="8903375" cy="6624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09"/>
              </a:lnSpc>
              <a:buNone/>
            </a:pPr>
            <a:r>
              <a:rPr lang="en-US" sz="163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Разберем, что такое геострофическое равновесие и как оно взаимодействует с движением воздушных масс.</a:t>
            </a:r>
            <a:endParaRPr lang="en-US" sz="16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682240" y="4489133"/>
            <a:ext cx="724614" cy="93107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12" name="Shape 10"/>
          <p:cNvSpPr/>
          <p:nvPr/>
        </p:nvSpPr>
        <p:spPr>
          <a:xfrm>
            <a:off x="2216468" y="4302919"/>
            <a:ext cx="465773" cy="465773"/>
          </a:xfrm>
          <a:prstGeom prst="roundRect">
            <a:avLst>
              <a:gd name="adj" fmla="val 26672"/>
            </a:avLst>
          </a:prstGeom>
          <a:solidFill>
            <a:srgbClr val="282C32"/>
          </a:solidFill>
          <a:ln/>
        </p:spPr>
      </p:sp>
      <p:sp>
        <p:nvSpPr>
          <p:cNvPr id="13" name="Text 11"/>
          <p:cNvSpPr/>
          <p:nvPr/>
        </p:nvSpPr>
        <p:spPr>
          <a:xfrm>
            <a:off x="2361724" y="4341614"/>
            <a:ext cx="175260" cy="388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7"/>
              </a:lnSpc>
              <a:buNone/>
            </a:pPr>
            <a:r>
              <a:rPr lang="en-US" sz="2446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4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588068" y="4348162"/>
            <a:ext cx="2400300" cy="3234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7"/>
              </a:lnSpc>
              <a:buNone/>
            </a:pPr>
            <a:r>
              <a:rPr lang="en-US" sz="2038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Ветер и давление</a:t>
            </a:r>
            <a:endParaRPr lang="en-US" sz="2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3588068" y="4878705"/>
            <a:ext cx="8903375" cy="6624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09"/>
              </a:lnSpc>
              <a:buNone/>
            </a:pPr>
            <a:r>
              <a:rPr lang="en-US" sz="163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Изучим структуру ветра и как давление воздуха влияет на направление его движения.</a:t>
            </a:r>
            <a:endParaRPr lang="en-US" sz="16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2682240" y="6352580"/>
            <a:ext cx="724614" cy="93107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17" name="Shape 15"/>
          <p:cNvSpPr/>
          <p:nvPr/>
        </p:nvSpPr>
        <p:spPr>
          <a:xfrm>
            <a:off x="2216468" y="6166366"/>
            <a:ext cx="465773" cy="465773"/>
          </a:xfrm>
          <a:prstGeom prst="roundRect">
            <a:avLst>
              <a:gd name="adj" fmla="val 26672"/>
            </a:avLst>
          </a:prstGeom>
          <a:solidFill>
            <a:srgbClr val="282C32"/>
          </a:solidFill>
          <a:ln/>
        </p:spPr>
      </p:sp>
      <p:sp>
        <p:nvSpPr>
          <p:cNvPr id="18" name="Text 16"/>
          <p:cNvSpPr/>
          <p:nvPr/>
        </p:nvSpPr>
        <p:spPr>
          <a:xfrm>
            <a:off x="2365534" y="6205061"/>
            <a:ext cx="167640" cy="388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7"/>
              </a:lnSpc>
              <a:buNone/>
            </a:pPr>
            <a:r>
              <a:rPr lang="en-US" sz="2446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4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3588068" y="6211610"/>
            <a:ext cx="2499360" cy="3234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7"/>
              </a:lnSpc>
              <a:buNone/>
            </a:pPr>
            <a:r>
              <a:rPr lang="en-US" sz="2038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Фронты и их виды</a:t>
            </a:r>
            <a:endParaRPr lang="en-US" sz="2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3588068" y="6742152"/>
            <a:ext cx="8903375" cy="33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9"/>
              </a:lnSpc>
              <a:buNone/>
            </a:pPr>
            <a:r>
              <a:rPr lang="en-US" sz="163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Расскажем о фронтах, их типах и принципах образования.</a:t>
            </a:r>
            <a:endParaRPr lang="en-US" sz="16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B5A8C4-F3BB-4C45-9FEB-4DCEB00EE702}"/>
              </a:ext>
            </a:extLst>
          </p:cNvPr>
          <p:cNvSpPr txBox="1"/>
          <p:nvPr/>
        </p:nvSpPr>
        <p:spPr>
          <a:xfrm>
            <a:off x="228600" y="2925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1451610"/>
            <a:ext cx="1110996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Влияние циркуляций на климат и погоду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760220" y="3284696"/>
            <a:ext cx="3555206" cy="3493294"/>
          </a:xfrm>
          <a:prstGeom prst="roundRect">
            <a:avLst>
              <a:gd name="adj" fmla="val 3816"/>
            </a:avLst>
          </a:prstGeom>
          <a:solidFill>
            <a:srgbClr val="282C32"/>
          </a:solidFill>
          <a:ln/>
        </p:spPr>
      </p:sp>
      <p:sp>
        <p:nvSpPr>
          <p:cNvPr id="6" name="Text 4"/>
          <p:cNvSpPr/>
          <p:nvPr/>
        </p:nvSpPr>
        <p:spPr>
          <a:xfrm>
            <a:off x="1982391" y="3506867"/>
            <a:ext cx="3110865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Глобальный циркуляционный процесс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982391" y="4770596"/>
            <a:ext cx="311086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Определим роль глобального циркуляционного процесса в формировании климата.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537597" y="3284696"/>
            <a:ext cx="3555206" cy="3493294"/>
          </a:xfrm>
          <a:prstGeom prst="roundRect">
            <a:avLst>
              <a:gd name="adj" fmla="val 3816"/>
            </a:avLst>
          </a:prstGeom>
          <a:solidFill>
            <a:srgbClr val="282C32"/>
          </a:solidFill>
          <a:ln/>
        </p:spPr>
      </p:sp>
      <p:sp>
        <p:nvSpPr>
          <p:cNvPr id="9" name="Text 7"/>
          <p:cNvSpPr/>
          <p:nvPr/>
        </p:nvSpPr>
        <p:spPr>
          <a:xfrm>
            <a:off x="5759768" y="3506867"/>
            <a:ext cx="3110865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Местные климатические условия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759768" y="4770596"/>
            <a:ext cx="311086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Изучим особенности и закономерности процессов, влияющих на погодные условия в конкретном регионе.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314974" y="3284696"/>
            <a:ext cx="3555206" cy="3493294"/>
          </a:xfrm>
          <a:prstGeom prst="roundRect">
            <a:avLst>
              <a:gd name="adj" fmla="val 3816"/>
            </a:avLst>
          </a:prstGeom>
          <a:solidFill>
            <a:srgbClr val="282C32"/>
          </a:solidFill>
          <a:ln/>
        </p:spPr>
      </p:sp>
      <p:sp>
        <p:nvSpPr>
          <p:cNvPr id="12" name="Text 10"/>
          <p:cNvSpPr/>
          <p:nvPr/>
        </p:nvSpPr>
        <p:spPr>
          <a:xfrm>
            <a:off x="9537144" y="3506867"/>
            <a:ext cx="31108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Природные катаклизмы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537144" y="4423410"/>
            <a:ext cx="311086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Рассмотрим влияние циркуляции воздушных масс на природные катаклизмы, такие как ураганы, смерчи, торнадо и другие явления.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CBAE32-F175-4B2F-B2DC-22AF01D622E9}"/>
              </a:ext>
            </a:extLst>
          </p:cNvPr>
          <p:cNvSpPr txBox="1"/>
          <p:nvPr/>
        </p:nvSpPr>
        <p:spPr>
          <a:xfrm>
            <a:off x="228600" y="2925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647700"/>
            <a:ext cx="64693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Атмосферные фронты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265313" y="1786414"/>
            <a:ext cx="99893" cy="5795367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6" name="Shape 4"/>
          <p:cNvSpPr/>
          <p:nvPr/>
        </p:nvSpPr>
        <p:spPr>
          <a:xfrm>
            <a:off x="7565172" y="2159972"/>
            <a:ext cx="777597" cy="99893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7" name="Shape 5"/>
          <p:cNvSpPr/>
          <p:nvPr/>
        </p:nvSpPr>
        <p:spPr>
          <a:xfrm>
            <a:off x="7065228" y="196000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282C32"/>
          </a:solidFill>
          <a:ln/>
        </p:spPr>
      </p:sp>
      <p:sp>
        <p:nvSpPr>
          <p:cNvPr id="8" name="Text 6"/>
          <p:cNvSpPr/>
          <p:nvPr/>
        </p:nvSpPr>
        <p:spPr>
          <a:xfrm>
            <a:off x="7257990" y="2001679"/>
            <a:ext cx="1143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537258" y="2008584"/>
            <a:ext cx="433292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Характеристики атмосферных фронтов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537258" y="2925128"/>
            <a:ext cx="433292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Определим, что такое атмосферный фронт, его основные характеристики, формы и типы.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287631" y="3270825"/>
            <a:ext cx="777597" cy="99893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228" y="307086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282C32"/>
          </a:solidFill>
          <a:ln/>
        </p:spPr>
      </p:sp>
      <p:sp>
        <p:nvSpPr>
          <p:cNvPr id="13" name="Text 11"/>
          <p:cNvSpPr/>
          <p:nvPr/>
        </p:nvSpPr>
        <p:spPr>
          <a:xfrm>
            <a:off x="7223700" y="3112532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900363" y="3119438"/>
            <a:ext cx="31927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Фронтальный разрыв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760220" y="3688794"/>
            <a:ext cx="433292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Разберем стадии развития фронтального разрыва и как фронт влияет на движение воздушных масс.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565172" y="4809232"/>
            <a:ext cx="777597" cy="99893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5228" y="460926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282C32"/>
          </a:solidFill>
          <a:ln/>
        </p:spPr>
      </p:sp>
      <p:sp>
        <p:nvSpPr>
          <p:cNvPr id="18" name="Text 16"/>
          <p:cNvSpPr/>
          <p:nvPr/>
        </p:nvSpPr>
        <p:spPr>
          <a:xfrm>
            <a:off x="7223700" y="4650938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537258" y="4657844"/>
            <a:ext cx="28194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Изменение погоды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537258" y="5227201"/>
            <a:ext cx="4332923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Изучим влияние фрона на изменение погоды и климата, он может приводить к осадкам, грозам, а в случае затяжной засухи его появление может стать благом для сельского хозяйства.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EE706E-C4D1-4640-914F-4D8F7FB3E490}"/>
              </a:ext>
            </a:extLst>
          </p:cNvPr>
          <p:cNvSpPr txBox="1"/>
          <p:nvPr/>
        </p:nvSpPr>
        <p:spPr>
          <a:xfrm>
            <a:off x="228600" y="2925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810458"/>
            <a:ext cx="73990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Циклоны и антициклоны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1949172"/>
            <a:ext cx="3481149" cy="215145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760220" y="4378285"/>
            <a:ext cx="348114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Строение циклона и антициклона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760220" y="5294828"/>
            <a:ext cx="3481149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Определим, что такое циклон и антициклон, и изучим их строение и функционирование в атмосфере.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625" y="1949172"/>
            <a:ext cx="3481149" cy="215145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574625" y="4378285"/>
            <a:ext cx="27432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Влияние на погоду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574625" y="4947642"/>
            <a:ext cx="348114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Рассмотрим последствия воздействия циклонов и антициклонов на погоду и климат в регионе.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031" y="1949172"/>
            <a:ext cx="3481149" cy="2151459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389031" y="4378285"/>
            <a:ext cx="3481149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Закономерности движения воздушных масс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389031" y="5642015"/>
            <a:ext cx="3481149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Разберем закономерности движения воздушных масс и как они взаимодействуют в районах циклонов и антициклонов.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9FECC8-4C0E-4C37-B74D-2D6F5B3813AB}"/>
              </a:ext>
            </a:extLst>
          </p:cNvPr>
          <p:cNvSpPr txBox="1"/>
          <p:nvPr/>
        </p:nvSpPr>
        <p:spPr>
          <a:xfrm>
            <a:off x="228600" y="2925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672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2620804" y="2863453"/>
            <a:ext cx="9388673" cy="1173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20"/>
              </a:lnSpc>
              <a:buNone/>
            </a:pPr>
            <a:r>
              <a:rPr lang="en-US" sz="3696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Завершение и практическое применение знаний</a:t>
            </a:r>
            <a:endParaRPr lang="en-US" sz="36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620804" y="4465201"/>
            <a:ext cx="422434" cy="422434"/>
          </a:xfrm>
          <a:prstGeom prst="roundRect">
            <a:avLst>
              <a:gd name="adj" fmla="val 26670"/>
            </a:avLst>
          </a:prstGeom>
          <a:solidFill>
            <a:srgbClr val="282C32"/>
          </a:solidFill>
          <a:ln/>
        </p:spPr>
      </p:sp>
      <p:sp>
        <p:nvSpPr>
          <p:cNvPr id="6" name="Text 4"/>
          <p:cNvSpPr/>
          <p:nvPr/>
        </p:nvSpPr>
        <p:spPr>
          <a:xfrm>
            <a:off x="2238203" y="4500324"/>
            <a:ext cx="99060" cy="352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2"/>
              </a:lnSpc>
              <a:buNone/>
            </a:pPr>
            <a:r>
              <a:rPr lang="en-US" sz="2218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686711" y="4529733"/>
            <a:ext cx="2394228" cy="5865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10"/>
              </a:lnSpc>
              <a:buNone/>
            </a:pPr>
            <a:r>
              <a:rPr lang="en-US" sz="1848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Повторение материала</a:t>
            </a:r>
            <a:endParaRPr lang="en-US" sz="18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044454" y="5303996"/>
            <a:ext cx="3224231" cy="15019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6"/>
              </a:lnSpc>
              <a:buNone/>
            </a:pPr>
            <a:r>
              <a:rPr lang="en-US" sz="1479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Повторим основы циркуляции воздушных масс и закономерности их движения, пройденные на уроке.</a:t>
            </a:r>
            <a:endParaRPr lang="en-US" sz="14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812988" y="4465201"/>
            <a:ext cx="422434" cy="422434"/>
          </a:xfrm>
          <a:prstGeom prst="roundRect">
            <a:avLst>
              <a:gd name="adj" fmla="val 26670"/>
            </a:avLst>
          </a:prstGeom>
          <a:solidFill>
            <a:srgbClr val="282C32"/>
          </a:solidFill>
          <a:ln/>
        </p:spPr>
      </p:sp>
      <p:sp>
        <p:nvSpPr>
          <p:cNvPr id="10" name="Text 8"/>
          <p:cNvSpPr/>
          <p:nvPr/>
        </p:nvSpPr>
        <p:spPr>
          <a:xfrm>
            <a:off x="5944195" y="4500324"/>
            <a:ext cx="160020" cy="352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2"/>
              </a:lnSpc>
              <a:buNone/>
            </a:pPr>
            <a:r>
              <a:rPr lang="en-US" sz="2218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423184" y="4529733"/>
            <a:ext cx="2301240" cy="2932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0"/>
              </a:lnSpc>
              <a:buNone/>
            </a:pPr>
            <a:r>
              <a:rPr lang="en-US" sz="1848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Практика на карте</a:t>
            </a:r>
            <a:endParaRPr lang="en-US" sz="18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944195" y="5010745"/>
            <a:ext cx="3483412" cy="27035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6"/>
              </a:lnSpc>
              <a:buNone/>
            </a:pPr>
            <a:r>
              <a:rPr lang="en-US" sz="1479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Разберем практические примеры на карте, покажем, как умение работать с атмосферными картами поможет интерпретировать клматические данные для региона.</a:t>
            </a:r>
            <a:endParaRPr lang="en-US" sz="14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005173" y="4465201"/>
            <a:ext cx="422434" cy="422434"/>
          </a:xfrm>
          <a:prstGeom prst="roundRect">
            <a:avLst>
              <a:gd name="adj" fmla="val 26670"/>
            </a:avLst>
          </a:prstGeom>
          <a:solidFill>
            <a:srgbClr val="282C32"/>
          </a:solidFill>
          <a:ln/>
        </p:spPr>
      </p:sp>
      <p:sp>
        <p:nvSpPr>
          <p:cNvPr id="14" name="Text 12"/>
          <p:cNvSpPr/>
          <p:nvPr/>
        </p:nvSpPr>
        <p:spPr>
          <a:xfrm>
            <a:off x="9771561" y="4500324"/>
            <a:ext cx="152400" cy="352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2"/>
              </a:lnSpc>
              <a:buNone/>
            </a:pPr>
            <a:r>
              <a:rPr lang="en-US" sz="2218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0246739" y="4529733"/>
            <a:ext cx="1877735" cy="2932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0"/>
              </a:lnSpc>
              <a:buNone/>
            </a:pPr>
            <a:r>
              <a:rPr lang="en-US" sz="1848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Викторина</a:t>
            </a:r>
            <a:endParaRPr lang="en-US" sz="18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771561" y="5010745"/>
            <a:ext cx="2869406" cy="12015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6"/>
              </a:lnSpc>
              <a:buNone/>
            </a:pPr>
            <a:r>
              <a:rPr lang="en-US" sz="1479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Организуем викторину для подведения итогов и закрепления полученных знаний.</a:t>
            </a:r>
            <a:endParaRPr lang="en-US" sz="14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4707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B87FA31-0C69-4AFE-9E6B-EECAFC527CD0}"/>
              </a:ext>
            </a:extLst>
          </p:cNvPr>
          <p:cNvSpPr txBox="1"/>
          <p:nvPr/>
        </p:nvSpPr>
        <p:spPr>
          <a:xfrm>
            <a:off x="228600" y="2925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452</Words>
  <Application>Microsoft Office PowerPoint</Application>
  <PresentationFormat>Произвольный</PresentationFormat>
  <Paragraphs>70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2023-10-05T09:07:32Z</dcterms:created>
  <dcterms:modified xsi:type="dcterms:W3CDTF">2023-10-05T09:12:12Z</dcterms:modified>
</cp:coreProperties>
</file>