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15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57250" y="266157"/>
            <a:ext cx="742950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Что такое игромания?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14326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Игромания - это патологическое влечение к компьютерным играм, которое выходит за рамки обычного увлечения и начинает оказывать отрицательное влияние на жизнь человека.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 rotWithShape="1">
          <a:blip r:embed="rId4"/>
          <a:srcRect l="10788" r="18181"/>
          <a:stretch/>
        </p:blipFill>
        <p:spPr>
          <a:xfrm>
            <a:off x="9143999" y="0"/>
            <a:ext cx="5486401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FF6F70-3F09-4C11-9594-66E2A8C32370}"/>
              </a:ext>
            </a:extLst>
          </p:cNvPr>
          <p:cNvSpPr txBox="1"/>
          <p:nvPr/>
        </p:nvSpPr>
        <p:spPr>
          <a:xfrm>
            <a:off x="857250" y="3377677"/>
            <a:ext cx="6836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8,9,10,11 классе по теме: "Что такое игромания?"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E3C29-2817-4C12-9E14-3EE26534073C}"/>
              </a:ext>
            </a:extLst>
          </p:cNvPr>
          <p:cNvSpPr txBox="1"/>
          <p:nvPr/>
        </p:nvSpPr>
        <p:spPr>
          <a:xfrm>
            <a:off x="12822045" y="1137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1437799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Распространенность и статистика игромании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24376" y="3270885"/>
            <a:ext cx="2979063" cy="3520916"/>
          </a:xfrm>
          <a:prstGeom prst="roundRect">
            <a:avLst>
              <a:gd name="adj" fmla="val 3356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60358" y="3506867"/>
            <a:ext cx="250709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Мировая проблема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860358" y="4423410"/>
            <a:ext cx="250709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Игромания является распространенной проблемой во всем мире, затрагивая миллионы людей разных возрастов.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825609" y="3270885"/>
            <a:ext cx="2979063" cy="3520916"/>
          </a:xfrm>
          <a:prstGeom prst="roundRect">
            <a:avLst>
              <a:gd name="adj" fmla="val 3356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061591" y="350686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Статистика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061591" y="4076224"/>
            <a:ext cx="250709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Данные исследований показывают, что до 10% населения страдает от игромании, и этот процент продолжает расти.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026843" y="3270885"/>
            <a:ext cx="2979063" cy="3520916"/>
          </a:xfrm>
          <a:prstGeom prst="roundRect">
            <a:avLst>
              <a:gd name="adj" fmla="val 3356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262824" y="350686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Пол и возраст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262824" y="4076224"/>
            <a:ext cx="250709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Игромания влияет как на мужчин, так и на женщин, и может развиваться уже с молодого возраста.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1660B1-9B5E-4219-8FDB-311774A4ADD8}"/>
              </a:ext>
            </a:extLst>
          </p:cNvPr>
          <p:cNvSpPr txBox="1"/>
          <p:nvPr/>
        </p:nvSpPr>
        <p:spPr>
          <a:xfrm>
            <a:off x="12822045" y="1137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668536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Причины и факторы развития игровой зависимости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24376" y="26752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13328" y="2716887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346490" y="2751534"/>
            <a:ext cx="28727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Эксклюзивные миры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346490" y="3320891"/>
            <a:ext cx="385762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Игры предлагают уникальные миры и возможности, что может стать привлекательным для ухода от реальности.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26285" y="26752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77138" y="2716887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148399" y="2751534"/>
            <a:ext cx="3787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Социальная составляющая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148399" y="3320891"/>
            <a:ext cx="385762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Онлайн игры могут предоставить чувство принадлежности и коммуникации, особенно для тех, кто испытывает затруднения в общении в реальной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624376" y="549366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779038" y="5535335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346490" y="5569982"/>
            <a:ext cx="24917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Ускорение наград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346490" y="6139339"/>
            <a:ext cx="385762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В компьютерных играх награды можно получить быстро и легко, что стимулирует желание продолжать игру.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426285" y="549366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73327" y="5535335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4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148399" y="556998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Эскапизм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148399" y="6139339"/>
            <a:ext cx="385762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Некоторые люди используют игры как способ избегания стресса, проблем и реальности.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D1C6A5-CD65-438A-B1A5-99F81CD84CA9}"/>
              </a:ext>
            </a:extLst>
          </p:cNvPr>
          <p:cNvSpPr txBox="1"/>
          <p:nvPr/>
        </p:nvSpPr>
        <p:spPr>
          <a:xfrm>
            <a:off x="12822045" y="1137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2365296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Психология игровой зависимости и аддикция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4087297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Игровая зависимость основана на психологических факторах, таких как взаимодействие, достижение целей, соперничество и уклонение от реальности. Она может развиться в долгосрочную зависимость, причиняя негативные последствия для здоровья и благополучия человека.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5936A-53B1-4734-9989-84A53F9A69B7}"/>
              </a:ext>
            </a:extLst>
          </p:cNvPr>
          <p:cNvSpPr txBox="1"/>
          <p:nvPr/>
        </p:nvSpPr>
        <p:spPr>
          <a:xfrm>
            <a:off x="12822045" y="1137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67972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Физические и психологические симптомы игромании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2401729"/>
            <a:ext cx="4542115" cy="3173730"/>
          </a:xfrm>
          <a:prstGeom prst="roundRect">
            <a:avLst>
              <a:gd name="adj" fmla="val 3151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69181" y="2637711"/>
            <a:ext cx="31623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Физические симптомы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69181" y="3207068"/>
            <a:ext cx="407015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Длительное сидение перед компьютером может привести к проблемам со здоровьем, таким как бессонница, проблемы с позвоночником и нарушение обмена веществ.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597485" y="2401729"/>
            <a:ext cx="4542115" cy="3173730"/>
          </a:xfrm>
          <a:prstGeom prst="roundRect">
            <a:avLst>
              <a:gd name="adj" fmla="val 3151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833467" y="2637711"/>
            <a:ext cx="3893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Психологические симптомы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833467" y="3207068"/>
            <a:ext cx="407015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Игромания может вызвать снижение самооценки, раздражительность, недовольство, депрессию и социальную изоляцию.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833199" y="5797629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69181" y="6033611"/>
            <a:ext cx="32537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Проблемы с развитием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69181" y="6602968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Игромания у детей и подростков может приводить к отставанию в учебе и нарушению социальных навыков.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3EC486-C924-4F96-96A3-8CDEC6F48B4F}"/>
              </a:ext>
            </a:extLst>
          </p:cNvPr>
          <p:cNvSpPr txBox="1"/>
          <p:nvPr/>
        </p:nvSpPr>
        <p:spPr>
          <a:xfrm>
            <a:off x="12822045" y="1137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490799" y="736402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Воздействие на учебу, социальные отношения и психическое здоровье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490799" y="33263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679752" y="3368040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212913" y="3402687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Снижение академической успеваемости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12913" y="4319230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Игромания может негативно сказываться на учебе, отнимая время, концентрацию и мотивацию.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255085" y="33263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405937" y="3368040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977199" y="3402687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Повреждение социальных отношений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977199" y="4319230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Игромания может привести к недостатку общения в реальной жизни и нарушению отношений с семьей и друзьями.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4490799" y="613660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645462" y="6178272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212913" y="6212919"/>
            <a:ext cx="48387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Влияние на психическое здоровье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212913" y="678227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Длительная игра может способствовать развитию стресса, тревожных расстройств и депрессии.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023123C-1D91-4CDC-8213-47214C9C3B50}"/>
              </a:ext>
            </a:extLst>
          </p:cNvPr>
          <p:cNvSpPr txBox="1"/>
          <p:nvPr/>
        </p:nvSpPr>
        <p:spPr>
          <a:xfrm>
            <a:off x="12822045" y="1137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0B0C23">
              <a:alpha val="75000"/>
            </a:srgbClr>
          </a:solidFill>
          <a:ln w="13097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057989" y="576858"/>
            <a:ext cx="8856821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162"/>
              </a:lnSpc>
              <a:buNone/>
            </a:pPr>
            <a:r>
              <a:rPr lang="en-US" sz="4129" dirty="0">
                <a:solidFill>
                  <a:srgbClr val="C6BFEE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Лечение, поддержка и профессиональная помощь</a:t>
            </a:r>
            <a:endParaRPr lang="en-US" sz="41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351598" y="2202537"/>
            <a:ext cx="41910" cy="5453539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6" name="Shape 3"/>
          <p:cNvSpPr/>
          <p:nvPr/>
        </p:nvSpPr>
        <p:spPr>
          <a:xfrm>
            <a:off x="1608534" y="2581394"/>
            <a:ext cx="734139" cy="41910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7" name="Shape 4"/>
          <p:cNvSpPr/>
          <p:nvPr/>
        </p:nvSpPr>
        <p:spPr>
          <a:xfrm>
            <a:off x="1136571" y="2366367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542C49"/>
          </a:solidFill>
          <a:ln w="13097">
            <a:solidFill>
              <a:srgbClr val="64355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315403" y="2405658"/>
            <a:ext cx="11430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1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526268" y="2412206"/>
            <a:ext cx="358140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Распознавание и принятие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526268" y="2949535"/>
            <a:ext cx="7388543" cy="335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Первый шаг - осознать проблему и принять необходимость изменений.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608534" y="4469130"/>
            <a:ext cx="734139" cy="41910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2" name="Shape 9"/>
          <p:cNvSpPr/>
          <p:nvPr/>
        </p:nvSpPr>
        <p:spPr>
          <a:xfrm>
            <a:off x="1136571" y="4254103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542C49"/>
          </a:solidFill>
          <a:ln w="13097">
            <a:solidFill>
              <a:srgbClr val="64355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281112" y="4293394"/>
            <a:ext cx="18288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2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526268" y="4299942"/>
            <a:ext cx="382524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Терапия и консультирование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526268" y="4837271"/>
            <a:ext cx="7388543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Профессиональные терапевты могут помочь в развитии здоровых привычек и оказании психологической поддержки.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608534" y="6356866"/>
            <a:ext cx="734139" cy="41910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7" name="Shape 14"/>
          <p:cNvSpPr/>
          <p:nvPr/>
        </p:nvSpPr>
        <p:spPr>
          <a:xfrm>
            <a:off x="1136571" y="6141839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542C49"/>
          </a:solidFill>
          <a:ln w="13097">
            <a:solidFill>
              <a:srgbClr val="64355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281112" y="6181130"/>
            <a:ext cx="18288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3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526268" y="6187678"/>
            <a:ext cx="472440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DAD8E9"/>
                </a:solidFill>
                <a:latin typeface="Arial" panose="020B0604020202020204" pitchFamily="34" charset="0"/>
                <a:ea typeface="Prompt" pitchFamily="34" charset="-122"/>
                <a:cs typeface="Arial" panose="020B0604020202020204" pitchFamily="34" charset="0"/>
              </a:rPr>
              <a:t>Поддержка социального окружения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526268" y="6725007"/>
            <a:ext cx="7388543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DAD8E9"/>
                </a:solidFill>
                <a:latin typeface="Arial" panose="020B0604020202020204" pitchFamily="34" charset="0"/>
                <a:ea typeface="Mukta" pitchFamily="34" charset="-122"/>
                <a:cs typeface="Arial" panose="020B0604020202020204" pitchFamily="34" charset="0"/>
              </a:rPr>
              <a:t>Семья, друзья и группы поддержки могут сыграть важную роль в процессе восстановления.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329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346AAF8-BCDA-45C2-903B-D1DE1D07945E}"/>
              </a:ext>
            </a:extLst>
          </p:cNvPr>
          <p:cNvSpPr txBox="1"/>
          <p:nvPr/>
        </p:nvSpPr>
        <p:spPr>
          <a:xfrm>
            <a:off x="12822045" y="1137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456</Words>
  <Application>Microsoft Office PowerPoint</Application>
  <PresentationFormat>Произвольный</PresentationFormat>
  <Paragraphs>68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2023-10-22T10:06:01Z</dcterms:created>
  <dcterms:modified xsi:type="dcterms:W3CDTF">2023-10-22T10:14:18Z</dcterms:modified>
</cp:coreProperties>
</file>