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2354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6319599" y="39614"/>
            <a:ext cx="7477601" cy="268181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4800" dirty="0">
                <a:solidFill>
                  <a:srgbClr val="272D45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Россия на карте часовых поясов - конспект урока географии в 8 классе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6319599" y="2736839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Добро пожаловать на наш урок географии! На этом уроке мы изучим часовые пояса России и их значение для понимания времени и пространства.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5486400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72BDF5-E8E9-4CDB-B747-20C580BC8556}"/>
              </a:ext>
            </a:extLst>
          </p:cNvPr>
          <p:cNvSpPr txBox="1"/>
          <p:nvPr/>
        </p:nvSpPr>
        <p:spPr>
          <a:xfrm>
            <a:off x="5761848" y="4185979"/>
            <a:ext cx="81642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географии в 8 классе по теме: "Россия на карте часовых поясов"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9EC902-84D6-4AFC-9154-6441E4B5C616}"/>
              </a:ext>
            </a:extLst>
          </p:cNvPr>
          <p:cNvSpPr txBox="1"/>
          <p:nvPr/>
        </p:nvSpPr>
        <p:spPr>
          <a:xfrm>
            <a:off x="206828" y="40277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216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262545" y="586264"/>
            <a:ext cx="5593080" cy="66472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235"/>
              </a:lnSpc>
              <a:buNone/>
            </a:pPr>
            <a:r>
              <a:rPr lang="en-US" sz="4188" dirty="0">
                <a:solidFill>
                  <a:srgbClr val="272D45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Часовые пояса в мире</a:t>
            </a:r>
            <a:endParaRPr lang="en-US" sz="41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262545" y="1676400"/>
            <a:ext cx="10105311" cy="6807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80"/>
              </a:lnSpc>
              <a:buNone/>
            </a:pPr>
            <a:r>
              <a:rPr lang="en-US" sz="1675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Погрузимся в мир временных зон! Узнаем, как часовые пояса распределены по всему миру и как они влияют на нашу жизнь.</a:t>
            </a:r>
            <a:endParaRPr lang="en-US" sz="16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7294007" y="2596515"/>
            <a:ext cx="42505" cy="5046821"/>
          </a:xfrm>
          <a:prstGeom prst="rect">
            <a:avLst/>
          </a:prstGeom>
          <a:solidFill>
            <a:srgbClr val="BFD9D3"/>
          </a:solidFill>
          <a:ln/>
        </p:spPr>
      </p:sp>
      <p:sp>
        <p:nvSpPr>
          <p:cNvPr id="7" name="Shape 5"/>
          <p:cNvSpPr/>
          <p:nvPr/>
        </p:nvSpPr>
        <p:spPr>
          <a:xfrm>
            <a:off x="7554516" y="2980670"/>
            <a:ext cx="744498" cy="42505"/>
          </a:xfrm>
          <a:prstGeom prst="rect">
            <a:avLst/>
          </a:prstGeom>
          <a:solidFill>
            <a:srgbClr val="BFD9D3"/>
          </a:solidFill>
          <a:ln/>
        </p:spPr>
      </p:sp>
      <p:sp>
        <p:nvSpPr>
          <p:cNvPr id="8" name="Shape 6"/>
          <p:cNvSpPr/>
          <p:nvPr/>
        </p:nvSpPr>
        <p:spPr>
          <a:xfrm>
            <a:off x="7075884" y="2762726"/>
            <a:ext cx="478631" cy="478631"/>
          </a:xfrm>
          <a:prstGeom prst="roundRect">
            <a:avLst>
              <a:gd name="adj" fmla="val 20002"/>
            </a:avLst>
          </a:prstGeom>
          <a:solidFill>
            <a:srgbClr val="DFECE9"/>
          </a:solidFill>
          <a:ln w="13216">
            <a:solidFill>
              <a:srgbClr val="BFD9D3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7265670" y="2802612"/>
            <a:ext cx="99060" cy="3988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41"/>
              </a:lnSpc>
              <a:buNone/>
            </a:pPr>
            <a:r>
              <a:rPr lang="en-US" sz="2513" dirty="0">
                <a:solidFill>
                  <a:srgbClr val="2C3249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1</a:t>
            </a:r>
            <a:endParaRPr lang="en-US" sz="251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8485227" y="2809161"/>
            <a:ext cx="2127409" cy="3324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17"/>
              </a:lnSpc>
              <a:buNone/>
            </a:pPr>
            <a:r>
              <a:rPr lang="en-US" sz="2094" dirty="0">
                <a:solidFill>
                  <a:srgbClr val="2C3249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История</a:t>
            </a:r>
            <a:endParaRPr lang="en-US" sz="20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8485227" y="3354229"/>
            <a:ext cx="3882628" cy="13615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80"/>
              </a:lnSpc>
              <a:buNone/>
            </a:pPr>
            <a:r>
              <a:rPr lang="en-US" sz="1675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Узнаем о происхождении часовых поясов и их важности для согласования времени по всему миру.</a:t>
            </a:r>
            <a:endParaRPr lang="en-US" sz="16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6331387" y="4044255"/>
            <a:ext cx="744498" cy="42505"/>
          </a:xfrm>
          <a:prstGeom prst="rect">
            <a:avLst/>
          </a:prstGeom>
          <a:solidFill>
            <a:srgbClr val="BFD9D3"/>
          </a:solidFill>
          <a:ln/>
        </p:spPr>
      </p:sp>
      <p:sp>
        <p:nvSpPr>
          <p:cNvPr id="13" name="Shape 11"/>
          <p:cNvSpPr/>
          <p:nvPr/>
        </p:nvSpPr>
        <p:spPr>
          <a:xfrm>
            <a:off x="7075884" y="3826312"/>
            <a:ext cx="478631" cy="478631"/>
          </a:xfrm>
          <a:prstGeom prst="roundRect">
            <a:avLst>
              <a:gd name="adj" fmla="val 20002"/>
            </a:avLst>
          </a:prstGeom>
          <a:solidFill>
            <a:srgbClr val="DFECE9"/>
          </a:solidFill>
          <a:ln w="13216">
            <a:solidFill>
              <a:srgbClr val="BFD9D3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7235190" y="3866198"/>
            <a:ext cx="160020" cy="3988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41"/>
              </a:lnSpc>
              <a:buNone/>
            </a:pPr>
            <a:r>
              <a:rPr lang="en-US" sz="2513" dirty="0">
                <a:solidFill>
                  <a:srgbClr val="2C3249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2</a:t>
            </a:r>
            <a:endParaRPr lang="en-US" sz="251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2921913" y="3872746"/>
            <a:ext cx="3223260" cy="3324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617"/>
              </a:lnSpc>
              <a:buNone/>
            </a:pPr>
            <a:r>
              <a:rPr lang="en-US" sz="2094" dirty="0">
                <a:solidFill>
                  <a:srgbClr val="2C3249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Глобальная координация</a:t>
            </a:r>
            <a:endParaRPr lang="en-US" sz="20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2262545" y="4417814"/>
            <a:ext cx="3882628" cy="17019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680"/>
              </a:lnSpc>
              <a:buNone/>
            </a:pPr>
            <a:r>
              <a:rPr lang="en-US" sz="1675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Рассмотрим организации, такие как Международная организация по метрологии, которые обеспечивают точность и единообразие в часовых поясах.</a:t>
            </a:r>
            <a:endParaRPr lang="en-US" sz="16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7554516" y="5525274"/>
            <a:ext cx="744498" cy="42505"/>
          </a:xfrm>
          <a:prstGeom prst="rect">
            <a:avLst/>
          </a:prstGeom>
          <a:solidFill>
            <a:srgbClr val="BFD9D3"/>
          </a:solidFill>
          <a:ln/>
        </p:spPr>
      </p:sp>
      <p:sp>
        <p:nvSpPr>
          <p:cNvPr id="18" name="Shape 16"/>
          <p:cNvSpPr/>
          <p:nvPr/>
        </p:nvSpPr>
        <p:spPr>
          <a:xfrm>
            <a:off x="7075884" y="5307330"/>
            <a:ext cx="478631" cy="478631"/>
          </a:xfrm>
          <a:prstGeom prst="roundRect">
            <a:avLst>
              <a:gd name="adj" fmla="val 20002"/>
            </a:avLst>
          </a:prstGeom>
          <a:solidFill>
            <a:srgbClr val="DFECE9"/>
          </a:solidFill>
          <a:ln w="13216">
            <a:solidFill>
              <a:srgbClr val="BFD9D3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7231380" y="5347216"/>
            <a:ext cx="167640" cy="3988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41"/>
              </a:lnSpc>
              <a:buNone/>
            </a:pPr>
            <a:r>
              <a:rPr lang="en-US" sz="2513" dirty="0">
                <a:solidFill>
                  <a:srgbClr val="2C3249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3</a:t>
            </a:r>
            <a:endParaRPr lang="en-US" sz="251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8485227" y="5353764"/>
            <a:ext cx="2659380" cy="3324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17"/>
              </a:lnSpc>
              <a:buNone/>
            </a:pPr>
            <a:r>
              <a:rPr lang="en-US" sz="2094" dirty="0">
                <a:solidFill>
                  <a:srgbClr val="2C3249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Повседневная жизнь</a:t>
            </a:r>
            <a:endParaRPr lang="en-US" sz="20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8485227" y="5898833"/>
            <a:ext cx="3882628" cy="13615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80"/>
              </a:lnSpc>
              <a:buNone/>
            </a:pPr>
            <a:r>
              <a:rPr lang="en-US" sz="1675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Увидим, как различные часовые пояса влияют на расписание путешествий, деловые встречи и коммуникацию.</a:t>
            </a:r>
            <a:endParaRPr lang="en-US" sz="16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98478E-C9BE-4A00-B1CB-68D4EF253E4C}"/>
              </a:ext>
            </a:extLst>
          </p:cNvPr>
          <p:cNvSpPr txBox="1"/>
          <p:nvPr/>
        </p:nvSpPr>
        <p:spPr>
          <a:xfrm>
            <a:off x="206828" y="40277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0553"/>
          </a:xfrm>
          <a:prstGeom prst="rect">
            <a:avLst/>
          </a:prstGeom>
          <a:solidFill>
            <a:srgbClr val="FFFFFF"/>
          </a:solidFill>
          <a:ln w="12859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389227" y="570309"/>
            <a:ext cx="5494020" cy="64805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104"/>
              </a:lnSpc>
              <a:buNone/>
            </a:pPr>
            <a:r>
              <a:rPr lang="en-US" sz="4083" dirty="0">
                <a:solidFill>
                  <a:srgbClr val="272D45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Часовые пояса России</a:t>
            </a:r>
            <a:endParaRPr lang="en-US" sz="408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389227" y="1633180"/>
            <a:ext cx="9851946" cy="66365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13"/>
              </a:lnSpc>
              <a:buNone/>
            </a:pPr>
            <a:r>
              <a:rPr lang="en-US" sz="1633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Рассмотрим уникальные особенности часовых поясов, простирающихся на территории России, и их значение для страны.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2389227" y="2530078"/>
            <a:ext cx="4822269" cy="2299335"/>
          </a:xfrm>
          <a:prstGeom prst="roundRect">
            <a:avLst>
              <a:gd name="adj" fmla="val 4059"/>
            </a:avLst>
          </a:prstGeom>
          <a:solidFill>
            <a:srgbClr val="DFECE9"/>
          </a:solidFill>
          <a:ln w="12859">
            <a:solidFill>
              <a:srgbClr val="BFD9D3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2609493" y="2750344"/>
            <a:ext cx="2903220" cy="3240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52"/>
              </a:lnSpc>
              <a:buNone/>
            </a:pPr>
            <a:r>
              <a:rPr lang="en-US" sz="2041" dirty="0">
                <a:solidFill>
                  <a:srgbClr val="2C3249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Размер и многообразие</a:t>
            </a:r>
            <a:endParaRPr lang="en-US" sz="204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2609493" y="3281839"/>
            <a:ext cx="4381738" cy="66365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13"/>
              </a:lnSpc>
              <a:buNone/>
            </a:pPr>
            <a:r>
              <a:rPr lang="en-US" sz="1633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Удивимся разнообразию часовых поясов в России и их значений в разных регионах.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7418903" y="2530078"/>
            <a:ext cx="4822269" cy="2299335"/>
          </a:xfrm>
          <a:prstGeom prst="roundRect">
            <a:avLst>
              <a:gd name="adj" fmla="val 4059"/>
            </a:avLst>
          </a:prstGeom>
          <a:solidFill>
            <a:srgbClr val="DFECE9"/>
          </a:solidFill>
          <a:ln w="12859">
            <a:solidFill>
              <a:srgbClr val="BFD9D3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7639169" y="2750344"/>
            <a:ext cx="3299460" cy="3240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52"/>
              </a:lnSpc>
              <a:buNone/>
            </a:pPr>
            <a:r>
              <a:rPr lang="en-US" sz="2041" dirty="0">
                <a:solidFill>
                  <a:srgbClr val="2C3249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Практическое применение</a:t>
            </a:r>
            <a:endParaRPr lang="en-US" sz="204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7639169" y="3281839"/>
            <a:ext cx="4381738" cy="13273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13"/>
              </a:lnSpc>
              <a:buNone/>
            </a:pPr>
            <a:r>
              <a:rPr lang="en-US" sz="1633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Исследуем, как часовые пояса России влияют на транспортную систему, коммуникацию и работу различных отраслей.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2389227" y="5036820"/>
            <a:ext cx="4822269" cy="2623423"/>
          </a:xfrm>
          <a:prstGeom prst="roundRect">
            <a:avLst>
              <a:gd name="adj" fmla="val 3558"/>
            </a:avLst>
          </a:prstGeom>
          <a:solidFill>
            <a:srgbClr val="DFECE9"/>
          </a:solidFill>
          <a:ln w="12859">
            <a:solidFill>
              <a:srgbClr val="BFD9D3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2609493" y="5257086"/>
            <a:ext cx="4381738" cy="6481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52"/>
              </a:lnSpc>
              <a:buNone/>
            </a:pPr>
            <a:r>
              <a:rPr lang="en-US" sz="2041" dirty="0">
                <a:solidFill>
                  <a:srgbClr val="2C3249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Взаимодействие с другими странами</a:t>
            </a:r>
            <a:endParaRPr lang="en-US" sz="204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2609493" y="6112669"/>
            <a:ext cx="4381738" cy="13273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13"/>
              </a:lnSpc>
              <a:buNone/>
            </a:pPr>
            <a:r>
              <a:rPr lang="en-US" sz="1633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Разберем взаимодействие России с соседними странами, в контексте временных поясов и международной координации.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7418903" y="5036820"/>
            <a:ext cx="4822269" cy="2623423"/>
          </a:xfrm>
          <a:prstGeom prst="roundRect">
            <a:avLst>
              <a:gd name="adj" fmla="val 3558"/>
            </a:avLst>
          </a:prstGeom>
          <a:solidFill>
            <a:srgbClr val="DFECE9"/>
          </a:solidFill>
          <a:ln w="12859">
            <a:solidFill>
              <a:srgbClr val="BFD9D3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7639169" y="5257086"/>
            <a:ext cx="3352800" cy="3240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52"/>
              </a:lnSpc>
              <a:buNone/>
            </a:pPr>
            <a:r>
              <a:rPr lang="en-US" sz="2041" dirty="0">
                <a:solidFill>
                  <a:srgbClr val="2C3249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Преимущества и проблемы</a:t>
            </a:r>
            <a:endParaRPr lang="en-US" sz="204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7639169" y="5788581"/>
            <a:ext cx="4381738" cy="13273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13"/>
              </a:lnSpc>
              <a:buNone/>
            </a:pPr>
            <a:r>
              <a:rPr lang="en-US" sz="1633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Обсудим преимущества и проблемы, связанные с разнообразием часовых поясов России и их влиянием на жизнь населения.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BE4F4F-FC5E-4AA3-AFD2-5BB6A3FCDCAC}"/>
              </a:ext>
            </a:extLst>
          </p:cNvPr>
          <p:cNvSpPr txBox="1"/>
          <p:nvPr/>
        </p:nvSpPr>
        <p:spPr>
          <a:xfrm>
            <a:off x="206828" y="40277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097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306955" y="581144"/>
            <a:ext cx="10016490" cy="131802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189"/>
              </a:lnSpc>
              <a:buNone/>
            </a:pPr>
            <a:r>
              <a:rPr lang="en-US" sz="4151" dirty="0">
                <a:solidFill>
                  <a:srgbClr val="272D45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Картографическое представление часовых поясов</a:t>
            </a:r>
            <a:endParaRPr lang="en-US" sz="415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306955" y="2320885"/>
            <a:ext cx="10016490" cy="674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57"/>
              </a:lnSpc>
              <a:buNone/>
            </a:pPr>
            <a:r>
              <a:rPr lang="en-US" sz="166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Изучим, как атласы и карты географически описывают часовые пояса России, чтобы лучше понять пространственное распределение времени.</a:t>
            </a:r>
            <a:endParaRPr lang="en-US" sz="16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6955" y="3232666"/>
            <a:ext cx="3128010" cy="1933218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2306955" y="5429369"/>
            <a:ext cx="2849880" cy="32944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94"/>
              </a:lnSpc>
              <a:buNone/>
            </a:pPr>
            <a:r>
              <a:rPr lang="en-US" sz="2076" dirty="0">
                <a:solidFill>
                  <a:srgbClr val="272D45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Географические карты</a:t>
            </a:r>
            <a:endParaRPr lang="en-US" sz="207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2306955" y="5969675"/>
            <a:ext cx="3128010" cy="13492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57"/>
              </a:lnSpc>
              <a:buNone/>
            </a:pPr>
            <a:r>
              <a:rPr lang="en-US" sz="166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Рассмотрим различные типы карт, которые помогают представить распределение часовых поясов России.</a:t>
            </a:r>
            <a:endParaRPr lang="en-US" sz="16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1195" y="3232666"/>
            <a:ext cx="3128010" cy="1933218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751195" y="5429369"/>
            <a:ext cx="2186940" cy="32944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94"/>
              </a:lnSpc>
              <a:buNone/>
            </a:pPr>
            <a:r>
              <a:rPr lang="en-US" sz="2076" dirty="0">
                <a:solidFill>
                  <a:srgbClr val="272D45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Атласы и глобусы</a:t>
            </a:r>
            <a:endParaRPr lang="en-US" sz="207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5751195" y="5969675"/>
            <a:ext cx="3128010" cy="13492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57"/>
              </a:lnSpc>
              <a:buNone/>
            </a:pPr>
            <a:r>
              <a:rPr lang="en-US" sz="166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Исследуем атласы и глобусы, чтобы увидеть визуальное представление часовых поясов и их границ.</a:t>
            </a:r>
            <a:endParaRPr lang="en-US" sz="16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5435" y="3232666"/>
            <a:ext cx="3128010" cy="1933218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9195435" y="5429369"/>
            <a:ext cx="3128010" cy="6588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94"/>
              </a:lnSpc>
              <a:buNone/>
            </a:pPr>
            <a:r>
              <a:rPr lang="en-US" sz="2076" dirty="0">
                <a:solidFill>
                  <a:srgbClr val="272D45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Информационные знаки временных зон</a:t>
            </a:r>
            <a:endParaRPr lang="en-US" sz="207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9"/>
          <p:cNvSpPr/>
          <p:nvPr/>
        </p:nvSpPr>
        <p:spPr>
          <a:xfrm>
            <a:off x="9195435" y="6299121"/>
            <a:ext cx="3128010" cy="13492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57"/>
              </a:lnSpc>
              <a:buNone/>
            </a:pPr>
            <a:r>
              <a:rPr lang="en-US" sz="166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Узнаем о способах обозначения часовых поясов на картах, указателях и информационных знаках.</a:t>
            </a:r>
            <a:endParaRPr lang="en-US" sz="16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125A5B-AF38-45E1-B5D8-B4541A07E5A4}"/>
              </a:ext>
            </a:extLst>
          </p:cNvPr>
          <p:cNvSpPr txBox="1"/>
          <p:nvPr/>
        </p:nvSpPr>
        <p:spPr>
          <a:xfrm>
            <a:off x="206828" y="40277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0672"/>
          </a:xfrm>
          <a:prstGeom prst="rect">
            <a:avLst/>
          </a:prstGeom>
          <a:solidFill>
            <a:srgbClr val="FFFFFF"/>
          </a:solidFill>
          <a:ln w="11668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879884" y="513517"/>
            <a:ext cx="8870633" cy="116705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595"/>
              </a:lnSpc>
              <a:buNone/>
            </a:pPr>
            <a:r>
              <a:rPr lang="en-US" sz="3676" dirty="0">
                <a:solidFill>
                  <a:srgbClr val="272D45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Практические примеры разницы во времени</a:t>
            </a:r>
            <a:endParaRPr lang="en-US" sz="367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879884" y="2054066"/>
            <a:ext cx="8870633" cy="5976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53"/>
              </a:lnSpc>
              <a:buNone/>
            </a:pPr>
            <a:r>
              <a:rPr lang="en-US" sz="147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Взглянем на реальные примеры различия во времени между городами России, чтобы лучше представить его влияние на нас.</a:t>
            </a:r>
            <a:endParaRPr lang="en-US" sz="147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3141345" y="2861786"/>
            <a:ext cx="37267" cy="4855369"/>
          </a:xfrm>
          <a:prstGeom prst="rect">
            <a:avLst/>
          </a:prstGeom>
          <a:solidFill>
            <a:srgbClr val="BFD9D3"/>
          </a:solidFill>
          <a:ln/>
        </p:spPr>
      </p:sp>
      <p:sp>
        <p:nvSpPr>
          <p:cNvPr id="7" name="Shape 5"/>
          <p:cNvSpPr/>
          <p:nvPr/>
        </p:nvSpPr>
        <p:spPr>
          <a:xfrm>
            <a:off x="3370005" y="3199031"/>
            <a:ext cx="653534" cy="37267"/>
          </a:xfrm>
          <a:prstGeom prst="rect">
            <a:avLst/>
          </a:prstGeom>
          <a:solidFill>
            <a:srgbClr val="BFD9D3"/>
          </a:solidFill>
          <a:ln/>
        </p:spPr>
      </p:sp>
      <p:sp>
        <p:nvSpPr>
          <p:cNvPr id="8" name="Shape 6"/>
          <p:cNvSpPr/>
          <p:nvPr/>
        </p:nvSpPr>
        <p:spPr>
          <a:xfrm>
            <a:off x="2949833" y="3007638"/>
            <a:ext cx="420172" cy="420172"/>
          </a:xfrm>
          <a:prstGeom prst="roundRect">
            <a:avLst>
              <a:gd name="adj" fmla="val 20001"/>
            </a:avLst>
          </a:prstGeom>
          <a:solidFill>
            <a:srgbClr val="DFECE9"/>
          </a:solidFill>
          <a:ln w="11668">
            <a:solidFill>
              <a:srgbClr val="BFD9D3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117949" y="3042642"/>
            <a:ext cx="83820" cy="3501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57"/>
              </a:lnSpc>
              <a:buNone/>
            </a:pPr>
            <a:r>
              <a:rPr lang="en-US" sz="2206" dirty="0">
                <a:solidFill>
                  <a:srgbClr val="2C3249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1</a:t>
            </a:r>
            <a:endParaRPr lang="en-US" sz="22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4186952" y="3048476"/>
            <a:ext cx="2484120" cy="2918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98"/>
              </a:lnSpc>
              <a:buNone/>
            </a:pPr>
            <a:r>
              <a:rPr lang="en-US" sz="1838" dirty="0">
                <a:solidFill>
                  <a:srgbClr val="2C3249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Москва и Владивосток</a:t>
            </a:r>
            <a:endParaRPr lang="en-US" sz="18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4186952" y="3526988"/>
            <a:ext cx="7563564" cy="5976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53"/>
              </a:lnSpc>
              <a:buNone/>
            </a:pPr>
            <a:r>
              <a:rPr lang="en-US" sz="147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Изучаем часовые пояса Москвы и Владивостока, двух самых восточных и западных городов России.</a:t>
            </a:r>
            <a:endParaRPr lang="en-US" sz="147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3370005" y="4879717"/>
            <a:ext cx="653534" cy="37267"/>
          </a:xfrm>
          <a:prstGeom prst="rect">
            <a:avLst/>
          </a:prstGeom>
          <a:solidFill>
            <a:srgbClr val="BFD9D3"/>
          </a:solidFill>
          <a:ln/>
        </p:spPr>
      </p:sp>
      <p:sp>
        <p:nvSpPr>
          <p:cNvPr id="13" name="Shape 11"/>
          <p:cNvSpPr/>
          <p:nvPr/>
        </p:nvSpPr>
        <p:spPr>
          <a:xfrm>
            <a:off x="2949833" y="4688324"/>
            <a:ext cx="420172" cy="420172"/>
          </a:xfrm>
          <a:prstGeom prst="roundRect">
            <a:avLst>
              <a:gd name="adj" fmla="val 20001"/>
            </a:avLst>
          </a:prstGeom>
          <a:solidFill>
            <a:srgbClr val="DFECE9"/>
          </a:solidFill>
          <a:ln w="11668">
            <a:solidFill>
              <a:srgbClr val="BFD9D3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3087469" y="4723328"/>
            <a:ext cx="144780" cy="3501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57"/>
              </a:lnSpc>
              <a:buNone/>
            </a:pPr>
            <a:r>
              <a:rPr lang="en-US" sz="2206" dirty="0">
                <a:solidFill>
                  <a:srgbClr val="2C3249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2</a:t>
            </a:r>
            <a:endParaRPr lang="en-US" sz="22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4186952" y="4729163"/>
            <a:ext cx="2987040" cy="2918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98"/>
              </a:lnSpc>
              <a:buNone/>
            </a:pPr>
            <a:r>
              <a:rPr lang="en-US" sz="1838" dirty="0">
                <a:solidFill>
                  <a:srgbClr val="2C3249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Санкт-Петербург и Иркутск</a:t>
            </a:r>
            <a:endParaRPr lang="en-US" sz="18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4186952" y="5207675"/>
            <a:ext cx="7563564" cy="5976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53"/>
              </a:lnSpc>
              <a:buNone/>
            </a:pPr>
            <a:r>
              <a:rPr lang="en-US" sz="147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Сравним разницу во времени между Санкт-Петербургом и Иркутском, популярными туристическими направлениями.</a:t>
            </a:r>
            <a:endParaRPr lang="en-US" sz="147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3370005" y="6560403"/>
            <a:ext cx="653534" cy="37267"/>
          </a:xfrm>
          <a:prstGeom prst="rect">
            <a:avLst/>
          </a:prstGeom>
          <a:solidFill>
            <a:srgbClr val="BFD9D3"/>
          </a:solidFill>
          <a:ln/>
        </p:spPr>
      </p:sp>
      <p:sp>
        <p:nvSpPr>
          <p:cNvPr id="18" name="Shape 16"/>
          <p:cNvSpPr/>
          <p:nvPr/>
        </p:nvSpPr>
        <p:spPr>
          <a:xfrm>
            <a:off x="2949833" y="6369010"/>
            <a:ext cx="420172" cy="420172"/>
          </a:xfrm>
          <a:prstGeom prst="roundRect">
            <a:avLst>
              <a:gd name="adj" fmla="val 20001"/>
            </a:avLst>
          </a:prstGeom>
          <a:solidFill>
            <a:srgbClr val="DFECE9"/>
          </a:solidFill>
          <a:ln w="11668">
            <a:solidFill>
              <a:srgbClr val="BFD9D3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3087469" y="6404015"/>
            <a:ext cx="144780" cy="3501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57"/>
              </a:lnSpc>
              <a:buNone/>
            </a:pPr>
            <a:r>
              <a:rPr lang="en-US" sz="2206" dirty="0">
                <a:solidFill>
                  <a:srgbClr val="2C3249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3</a:t>
            </a:r>
            <a:endParaRPr lang="en-US" sz="22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4186952" y="6409849"/>
            <a:ext cx="3208020" cy="2918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98"/>
              </a:lnSpc>
              <a:buNone/>
            </a:pPr>
            <a:r>
              <a:rPr lang="en-US" sz="1838" dirty="0">
                <a:solidFill>
                  <a:srgbClr val="2C3249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Калининград и Екатеринбург</a:t>
            </a:r>
            <a:endParaRPr lang="en-US" sz="18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4186952" y="6888361"/>
            <a:ext cx="7563564" cy="5976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53"/>
              </a:lnSpc>
              <a:buNone/>
            </a:pPr>
            <a:r>
              <a:rPr lang="en-US" sz="147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Обсудим различие во времени между Калининградом и Екатеринбургом, городами на западном и восточном побережьях России.</a:t>
            </a:r>
            <a:endParaRPr lang="en-US" sz="147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E0BEE1-A06B-496B-9AA9-2C8E1F3EA088}"/>
              </a:ext>
            </a:extLst>
          </p:cNvPr>
          <p:cNvSpPr txBox="1"/>
          <p:nvPr/>
        </p:nvSpPr>
        <p:spPr>
          <a:xfrm>
            <a:off x="206828" y="40277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1304568"/>
            <a:ext cx="924306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272D45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Групповая работа и анализ данных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037993" y="2443282"/>
            <a:ext cx="10554414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Давайте поработаем в группах и проанализируем данные о часовых поясах России, чтобы лучше понять их влияние на нашу жизнь.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2037993" y="3403997"/>
            <a:ext cx="3370064" cy="3520916"/>
          </a:xfrm>
          <a:prstGeom prst="roundRect">
            <a:avLst>
              <a:gd name="adj" fmla="val 2967"/>
            </a:avLst>
          </a:prstGeom>
          <a:solidFill>
            <a:srgbClr val="DFECE9"/>
          </a:solidFill>
          <a:ln w="13811">
            <a:solidFill>
              <a:srgbClr val="BFD9D3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2273975" y="3639979"/>
            <a:ext cx="289810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2C3249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Исследование городов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2273975" y="4556522"/>
            <a:ext cx="2898100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Проведем сравнительное исследование часовых поясов различных городов России с учетом их географического положения.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5630228" y="3403997"/>
            <a:ext cx="3370064" cy="3520916"/>
          </a:xfrm>
          <a:prstGeom prst="roundRect">
            <a:avLst>
              <a:gd name="adj" fmla="val 2967"/>
            </a:avLst>
          </a:prstGeom>
          <a:solidFill>
            <a:srgbClr val="DFECE9"/>
          </a:solidFill>
          <a:ln w="13811">
            <a:solidFill>
              <a:srgbClr val="BFD9D3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5866209" y="3639979"/>
            <a:ext cx="28651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2C3249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Сбор и анализ данных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5866209" y="4209336"/>
            <a:ext cx="2898100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Соберем данные о часовых поясах и проанализируем их влияние на жизнь людей в разных регионах России.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9222462" y="3403997"/>
            <a:ext cx="3370064" cy="3520916"/>
          </a:xfrm>
          <a:prstGeom prst="roundRect">
            <a:avLst>
              <a:gd name="adj" fmla="val 2967"/>
            </a:avLst>
          </a:prstGeom>
          <a:solidFill>
            <a:srgbClr val="DFECE9"/>
          </a:solidFill>
          <a:ln w="13811">
            <a:solidFill>
              <a:srgbClr val="BFD9D3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9458444" y="3639979"/>
            <a:ext cx="289810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2C3249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Дискуссия и обсуждение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9458444" y="4556522"/>
            <a:ext cx="2898100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Проведем групповую дискуссию о важности часовых поясов для России и возможных решениях для оптимизации системы.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14E25E-A904-4671-8B19-3AD35505FA27}"/>
              </a:ext>
            </a:extLst>
          </p:cNvPr>
          <p:cNvSpPr txBox="1"/>
          <p:nvPr/>
        </p:nvSpPr>
        <p:spPr>
          <a:xfrm>
            <a:off x="206828" y="40277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2144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685336" y="536496"/>
            <a:ext cx="9259729" cy="12182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797"/>
              </a:lnSpc>
              <a:buNone/>
            </a:pPr>
            <a:r>
              <a:rPr lang="en-US" sz="3837" dirty="0">
                <a:solidFill>
                  <a:srgbClr val="272D45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Заключение и практическое применение</a:t>
            </a:r>
            <a:endParaRPr lang="en-US" sz="38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685336" y="2144554"/>
            <a:ext cx="9259729" cy="62364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56"/>
              </a:lnSpc>
              <a:buNone/>
            </a:pPr>
            <a:r>
              <a:rPr lang="en-US" sz="1535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Подведем итоги и обсудим, как можно применить полученные знания о часовых поясах на практике в повседневной жизни и будущей карьере.</a:t>
            </a:r>
            <a:endParaRPr lang="en-US" sz="15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336" y="2987397"/>
            <a:ext cx="2891671" cy="1787128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2685336" y="5018127"/>
            <a:ext cx="2606040" cy="30456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98"/>
              </a:lnSpc>
              <a:buNone/>
            </a:pPr>
            <a:r>
              <a:rPr lang="en-US" sz="1919" dirty="0">
                <a:solidFill>
                  <a:srgbClr val="272D45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Международные связи</a:t>
            </a:r>
            <a:endParaRPr lang="en-US" sz="19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2685336" y="5517594"/>
            <a:ext cx="2891671" cy="155912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56"/>
              </a:lnSpc>
              <a:buNone/>
            </a:pPr>
            <a:r>
              <a:rPr lang="en-US" sz="1535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Рассмотрим, как разумное использование часовых поясов помогает в установлении и поддержке международных связей.</a:t>
            </a:r>
            <a:endParaRPr lang="en-US" sz="15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9305" y="2987397"/>
            <a:ext cx="2891671" cy="1787128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869305" y="5018127"/>
            <a:ext cx="2891671" cy="6091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98"/>
              </a:lnSpc>
              <a:buNone/>
            </a:pPr>
            <a:r>
              <a:rPr lang="en-US" sz="1919" dirty="0">
                <a:solidFill>
                  <a:srgbClr val="272D45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Путешествия и коммуникация</a:t>
            </a:r>
            <a:endParaRPr lang="en-US" sz="19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5869305" y="5822156"/>
            <a:ext cx="2891671" cy="18709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56"/>
              </a:lnSpc>
              <a:buNone/>
            </a:pPr>
            <a:r>
              <a:rPr lang="en-US" sz="1535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Определим, как знание о часовых поясах помогает в путешествиях, планировании и поддержании связи с людьми из разных частей мира.</a:t>
            </a:r>
            <a:endParaRPr lang="en-US" sz="15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3274" y="2987397"/>
            <a:ext cx="2891790" cy="1787247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9053274" y="5018246"/>
            <a:ext cx="2872740" cy="30456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98"/>
              </a:lnSpc>
              <a:buNone/>
            </a:pPr>
            <a:r>
              <a:rPr lang="en-US" sz="1919" dirty="0">
                <a:solidFill>
                  <a:srgbClr val="272D45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Карьерные возможности</a:t>
            </a:r>
            <a:endParaRPr lang="en-US" sz="19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9"/>
          <p:cNvSpPr/>
          <p:nvPr/>
        </p:nvSpPr>
        <p:spPr>
          <a:xfrm>
            <a:off x="9053274" y="5517713"/>
            <a:ext cx="2891790" cy="18709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56"/>
              </a:lnSpc>
              <a:buNone/>
            </a:pPr>
            <a:r>
              <a:rPr lang="en-US" sz="1535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Рассмотрим, какие карьерные возможности открываются, если мы хорошо разбираемся в часовых поясах и международных временных отношениях.</a:t>
            </a:r>
            <a:endParaRPr lang="en-US" sz="15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8AD9B3-8C72-4DF2-BBF5-16049F43A0A3}"/>
              </a:ext>
            </a:extLst>
          </p:cNvPr>
          <p:cNvSpPr txBox="1"/>
          <p:nvPr/>
        </p:nvSpPr>
        <p:spPr>
          <a:xfrm>
            <a:off x="206828" y="40277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601</Words>
  <Application>Microsoft Office PowerPoint</Application>
  <PresentationFormat>Произвольный</PresentationFormat>
  <Paragraphs>75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2023-09-12T06:30:14Z</dcterms:created>
  <dcterms:modified xsi:type="dcterms:W3CDTF">2023-09-12T06:35:40Z</dcterms:modified>
</cp:coreProperties>
</file>