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99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54875" y="29257"/>
            <a:ext cx="8665028" cy="26268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3000" b="1" kern="0" spc="-157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Профессия: тестировщик — профориентационный урок "Россия - мои горизонты"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8" y="2797679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Присоединись к нам на этом уроке профессиональной ориентации, чтобы узнать больше о профессии тестировщика.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9D3F96-6A1A-46DE-BFE0-F5BF1875F498}"/>
              </a:ext>
            </a:extLst>
          </p:cNvPr>
          <p:cNvSpPr txBox="1"/>
          <p:nvPr/>
        </p:nvSpPr>
        <p:spPr>
          <a:xfrm>
            <a:off x="354874" y="3984677"/>
            <a:ext cx="8665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9. Профориентационное занятие «Россия цифровая: узнаю достижения страны в области цифровых технологий» (информационные технологии, искусственный интеллект, робототехника)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тестировщик" - профориентационный урок "Россия – мои горизонты"</a:t>
            </a:r>
          </a:p>
          <a:p>
            <a:pPr algn="ctr"/>
            <a:r>
              <a:rPr lang="uk-UA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0FD5B-BA98-46F6-8399-3A83918198D4}"/>
              </a:ext>
            </a:extLst>
          </p:cNvPr>
          <p:cNvSpPr txBox="1"/>
          <p:nvPr/>
        </p:nvSpPr>
        <p:spPr>
          <a:xfrm>
            <a:off x="12725399" y="1850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750094"/>
            <a:ext cx="642139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Что такое тестирование?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1888808"/>
            <a:ext cx="4800124" cy="296668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5133142"/>
            <a:ext cx="28821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Определение понятия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5702498"/>
            <a:ext cx="480012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Тестирование программного обеспечения это процесс проверки соответствия продукта спецификации и требованиям через различные методы и инструменты.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1888808"/>
            <a:ext cx="4800124" cy="296668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81768" y="5133142"/>
            <a:ext cx="300335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Разделы тестирования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81768" y="5702498"/>
            <a:ext cx="480012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Подразделяется на отладку, функциональное и безопасностное тестирование, а также на тестирование совместимости и регрессии, чтобы убедиться в успешной работе программного продукта.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AED27-A670-4DCD-AAF5-184AF0EBDFE9}"/>
              </a:ext>
            </a:extLst>
          </p:cNvPr>
          <p:cNvSpPr txBox="1"/>
          <p:nvPr/>
        </p:nvSpPr>
        <p:spPr>
          <a:xfrm>
            <a:off x="12725399" y="1850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573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420898" y="1924764"/>
            <a:ext cx="6170295" cy="684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88"/>
              </a:lnSpc>
              <a:buNone/>
            </a:pPr>
            <a:r>
              <a:rPr lang="en-US" sz="4310" b="1" kern="0" spc="-129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Качества тестировщика</a:t>
            </a:r>
            <a:endParaRPr lang="en-US" sz="43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420898" y="3108246"/>
            <a:ext cx="492562" cy="492562"/>
          </a:xfrm>
          <a:prstGeom prst="roundRect">
            <a:avLst>
              <a:gd name="adj" fmla="val 20004"/>
            </a:avLst>
          </a:prstGeom>
          <a:solidFill>
            <a:srgbClr val="7E023C"/>
          </a:solidFill>
          <a:ln w="13573">
            <a:solidFill>
              <a:srgbClr val="97024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602349" y="3149322"/>
            <a:ext cx="129540" cy="4104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3"/>
              </a:lnSpc>
              <a:buNone/>
            </a:pPr>
            <a:r>
              <a:rPr lang="en-US" sz="2586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</a:t>
            </a:r>
            <a:endParaRPr lang="en-US" sz="25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132296" y="3183493"/>
            <a:ext cx="2520553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4"/>
              </a:lnSpc>
              <a:buNone/>
            </a:pPr>
            <a:r>
              <a:rPr lang="en-US" sz="2155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Внимательность </a:t>
            </a:r>
            <a:r>
              <a:rPr lang="en-US" sz="2155" b="1" kern="0" spc="-65" dirty="0">
                <a:solidFill>
                  <a:srgbClr val="000000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🔍</a:t>
            </a:r>
            <a:endParaRPr lang="en-US" sz="2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132296" y="3767257"/>
            <a:ext cx="4073485" cy="1401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8"/>
              </a:lnSpc>
              <a:buNone/>
            </a:pPr>
            <a:r>
              <a:rPr lang="en-US" sz="1724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Тестировщик должен быть внимательным к деталям продукта, чтобы убедиться в правильности его работы.</a:t>
            </a:r>
            <a:endParaRPr lang="en-US" sz="17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4618" y="3108246"/>
            <a:ext cx="492562" cy="492562"/>
          </a:xfrm>
          <a:prstGeom prst="roundRect">
            <a:avLst>
              <a:gd name="adj" fmla="val 20004"/>
            </a:avLst>
          </a:prstGeom>
          <a:solidFill>
            <a:srgbClr val="7E023C"/>
          </a:solidFill>
          <a:ln w="13573">
            <a:solidFill>
              <a:srgbClr val="97024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71780" y="3149322"/>
            <a:ext cx="198120" cy="4104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3"/>
              </a:lnSpc>
              <a:buNone/>
            </a:pPr>
            <a:r>
              <a:rPr lang="en-US" sz="2586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2</a:t>
            </a:r>
            <a:endParaRPr lang="en-US" sz="25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36017" y="3183493"/>
            <a:ext cx="3363397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4"/>
              </a:lnSpc>
              <a:buNone/>
            </a:pPr>
            <a:r>
              <a:rPr lang="en-US" sz="2155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Логическое мышление </a:t>
            </a:r>
            <a:r>
              <a:rPr lang="en-US" sz="2155" b="1" kern="0" spc="-65" dirty="0">
                <a:solidFill>
                  <a:srgbClr val="000000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🤔</a:t>
            </a:r>
            <a:endParaRPr lang="en-US" sz="2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36017" y="3767257"/>
            <a:ext cx="4073485" cy="1401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8"/>
              </a:lnSpc>
              <a:buNone/>
            </a:pPr>
            <a:r>
              <a:rPr lang="en-US" sz="1724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Здравый смысл и аналитический подход необходимы, чтобы тестировщик мог определять причину возникновения ошибок.</a:t>
            </a:r>
            <a:endParaRPr lang="en-US" sz="17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420898" y="5558195"/>
            <a:ext cx="492562" cy="492562"/>
          </a:xfrm>
          <a:prstGeom prst="roundRect">
            <a:avLst>
              <a:gd name="adj" fmla="val 20004"/>
            </a:avLst>
          </a:prstGeom>
          <a:solidFill>
            <a:srgbClr val="7E023C"/>
          </a:solidFill>
          <a:ln w="13573">
            <a:solidFill>
              <a:srgbClr val="97024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568059" y="5599271"/>
            <a:ext cx="198120" cy="4104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3"/>
              </a:lnSpc>
              <a:buNone/>
            </a:pPr>
            <a:r>
              <a:rPr lang="en-US" sz="2586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3</a:t>
            </a:r>
            <a:endParaRPr lang="en-US" sz="25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132296" y="5633442"/>
            <a:ext cx="2189440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4"/>
              </a:lnSpc>
              <a:buNone/>
            </a:pPr>
            <a:r>
              <a:rPr lang="en-US" sz="2155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Терпение </a:t>
            </a:r>
            <a:r>
              <a:rPr lang="en-US" sz="2155" b="1" kern="0" spc="-65" dirty="0">
                <a:solidFill>
                  <a:srgbClr val="000000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🕰️</a:t>
            </a:r>
            <a:endParaRPr lang="en-US" sz="2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132296" y="6217206"/>
            <a:ext cx="4073485" cy="1401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8"/>
              </a:lnSpc>
              <a:buNone/>
            </a:pPr>
            <a:r>
              <a:rPr lang="en-US" sz="1724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Тестирование может быть трудоемкой задачей, поэтому терпение и настойчивость очень важны для достижения успеха.</a:t>
            </a:r>
            <a:endParaRPr lang="en-US" sz="17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24618" y="5558195"/>
            <a:ext cx="492562" cy="492562"/>
          </a:xfrm>
          <a:prstGeom prst="roundRect">
            <a:avLst>
              <a:gd name="adj" fmla="val 20004"/>
            </a:avLst>
          </a:prstGeom>
          <a:solidFill>
            <a:srgbClr val="7E023C"/>
          </a:solidFill>
          <a:ln w="13573">
            <a:solidFill>
              <a:srgbClr val="970248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64160" y="5599271"/>
            <a:ext cx="213360" cy="4104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3"/>
              </a:lnSpc>
              <a:buNone/>
            </a:pPr>
            <a:r>
              <a:rPr lang="en-US" sz="2586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4</a:t>
            </a:r>
            <a:endParaRPr lang="en-US" sz="25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136017" y="5633442"/>
            <a:ext cx="2189440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4"/>
              </a:lnSpc>
              <a:buNone/>
            </a:pPr>
            <a:r>
              <a:rPr lang="en-US" sz="2155" b="1" kern="0" spc="-6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Креативность </a:t>
            </a:r>
            <a:r>
              <a:rPr lang="en-US" sz="2155" b="1" kern="0" spc="-65" dirty="0">
                <a:solidFill>
                  <a:srgbClr val="000000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🎨</a:t>
            </a:r>
            <a:endParaRPr lang="en-US" sz="2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136017" y="6217206"/>
            <a:ext cx="4073485" cy="1401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8"/>
              </a:lnSpc>
              <a:buNone/>
            </a:pPr>
            <a:r>
              <a:rPr lang="en-US" sz="1724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Тестировщик может использовать творческий подход, чтобы находить новые способы исправления ошибок и улучшения продукта.</a:t>
            </a:r>
            <a:endParaRPr lang="en-US" sz="17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3136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932365-3FCA-44E4-97F3-7AC3C2F1525A}"/>
              </a:ext>
            </a:extLst>
          </p:cNvPr>
          <p:cNvSpPr txBox="1"/>
          <p:nvPr/>
        </p:nvSpPr>
        <p:spPr>
          <a:xfrm>
            <a:off x="12725399" y="1850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496303"/>
            <a:ext cx="93118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Возможности для карьерного роста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1635017"/>
            <a:ext cx="3163014" cy="5201212"/>
          </a:xfrm>
          <a:prstGeom prst="roundRect">
            <a:avLst>
              <a:gd name="adj" fmla="val 316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84371" y="1936311"/>
            <a:ext cx="26910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Automation Testing Developer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84371" y="3103230"/>
            <a:ext cx="269105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Разработчик автоматизированных тестов - создает тестовые сценарии на основе сценариев ручного тестирования.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733574" y="1635017"/>
            <a:ext cx="3163014" cy="5201212"/>
          </a:xfrm>
          <a:prstGeom prst="roundRect">
            <a:avLst>
              <a:gd name="adj" fmla="val 316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969556" y="193631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QA Analyst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69556" y="2756043"/>
            <a:ext cx="269105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Аналитик качества продукта - анализирует результаты тестирования и разрабатывает результаты, которые помогают улучшить качество продукта.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118759" y="1635017"/>
            <a:ext cx="3163014" cy="5201212"/>
          </a:xfrm>
          <a:prstGeom prst="roundRect">
            <a:avLst>
              <a:gd name="adj" fmla="val 316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354741" y="193631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QA Manager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354741" y="2756043"/>
            <a:ext cx="269105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Менеджер по контролю качества - отвечает за организацию, распределение ресурсов и управление процессом тестирования.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FD77D-D64B-49CF-AFCB-A41E1F022C42}"/>
              </a:ext>
            </a:extLst>
          </p:cNvPr>
          <p:cNvSpPr txBox="1"/>
          <p:nvPr/>
        </p:nvSpPr>
        <p:spPr>
          <a:xfrm>
            <a:off x="12725399" y="1850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105495"/>
            <a:ext cx="880407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Практика: игры ролевых проблем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244209"/>
            <a:ext cx="4800124" cy="296668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5488543"/>
            <a:ext cx="32991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Командное тестирование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6057900"/>
            <a:ext cx="480012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Разделитесь на группы, чтобы протестировать и найти ошибки в примерах кода и отчетах.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244209"/>
            <a:ext cx="4800124" cy="296668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81768" y="54885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Поиск ошибок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81768" y="6057900"/>
            <a:ext cx="480012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Отыщите и исправьте ошибки в тестовых сценариях, чтобы улучшить качество продукта.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A104D-8D90-470F-923A-00B095C405B6}"/>
              </a:ext>
            </a:extLst>
          </p:cNvPr>
          <p:cNvSpPr txBox="1"/>
          <p:nvPr/>
        </p:nvSpPr>
        <p:spPr>
          <a:xfrm>
            <a:off x="12725399" y="1850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509713"/>
            <a:ext cx="725054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Часто задаваемые вопросы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2648426"/>
            <a:ext cx="9933503" cy="4071342"/>
          </a:xfrm>
          <a:prstGeom prst="roundRect">
            <a:avLst>
              <a:gd name="adj" fmla="val 2456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362200" y="2662238"/>
            <a:ext cx="9905881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584490" y="2803088"/>
            <a:ext cx="450473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Что делать, если возникают проблемы?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41181" y="2803088"/>
            <a:ext cx="450473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Связаться с руководителем команды на проекте и сообщить о возникшей проблеме.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2362200" y="4010144"/>
            <a:ext cx="9905881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584490" y="4150995"/>
            <a:ext cx="450473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Сколько времени занимает тестирование?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41181" y="4150995"/>
            <a:ext cx="450473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Время зависит от сложности продукта и количества функций, которые должны быть протестированы.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2362200" y="5358051"/>
            <a:ext cx="9905881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2584490" y="5498902"/>
            <a:ext cx="450473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Какие навыки необходимы, чтобы стать тестировщиком?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41181" y="5498902"/>
            <a:ext cx="450473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Желание учиться, внимательность, коммуникативность и умение работать в команде.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D7401C-D0B8-4EE9-AC67-C0580F3C91A6}"/>
              </a:ext>
            </a:extLst>
          </p:cNvPr>
          <p:cNvSpPr txBox="1"/>
          <p:nvPr/>
        </p:nvSpPr>
        <p:spPr>
          <a:xfrm>
            <a:off x="12725399" y="1850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2859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706767" y="567452"/>
            <a:ext cx="4713089" cy="6442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73"/>
              </a:lnSpc>
              <a:buNone/>
            </a:pPr>
            <a:r>
              <a:rPr lang="en-US" sz="4058" b="1" kern="0" spc="-122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Подведение итогов</a:t>
            </a:r>
            <a:endParaRPr lang="en-US" sz="4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4483" y="1624013"/>
            <a:ext cx="41196" cy="6038017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6" name="Shape 3"/>
          <p:cNvSpPr/>
          <p:nvPr/>
        </p:nvSpPr>
        <p:spPr>
          <a:xfrm>
            <a:off x="7547015" y="1996321"/>
            <a:ext cx="721519" cy="41196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7" name="Shape 4"/>
          <p:cNvSpPr/>
          <p:nvPr/>
        </p:nvSpPr>
        <p:spPr>
          <a:xfrm>
            <a:off x="7083147" y="1785104"/>
            <a:ext cx="463868" cy="463868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2859">
            <a:solidFill>
              <a:srgbClr val="97024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54121" y="1823799"/>
            <a:ext cx="121920" cy="3864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4"/>
              </a:lnSpc>
              <a:buNone/>
            </a:pPr>
            <a:r>
              <a:rPr lang="en-US" sz="2435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</a:t>
            </a:r>
            <a:endParaRPr lang="en-US" sz="2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448913" y="1830110"/>
            <a:ext cx="3129439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36"/>
              </a:lnSpc>
              <a:buNone/>
            </a:pPr>
            <a:r>
              <a:rPr lang="en-US" sz="2029" b="1" kern="0" spc="-6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Профессия тестировщика</a:t>
            </a:r>
            <a:endParaRPr lang="en-US" sz="20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448913" y="2358271"/>
            <a:ext cx="3474601" cy="16496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7"/>
              </a:lnSpc>
              <a:buNone/>
            </a:pPr>
            <a:r>
              <a:rPr lang="en-US" sz="1623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Многообразная и интересная работа, требующая умения анализировать, улучшать и контролировать качество программного обеспечения.</a:t>
            </a:r>
            <a:endParaRPr lang="en-US" sz="16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361628" y="3027045"/>
            <a:ext cx="721519" cy="41196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12" name="Shape 9"/>
          <p:cNvSpPr/>
          <p:nvPr/>
        </p:nvSpPr>
        <p:spPr>
          <a:xfrm>
            <a:off x="7083147" y="2815828"/>
            <a:ext cx="463868" cy="463868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2859">
            <a:solidFill>
              <a:srgbClr val="97024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9831" y="2854523"/>
            <a:ext cx="190500" cy="3864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4"/>
              </a:lnSpc>
              <a:buNone/>
            </a:pPr>
            <a:r>
              <a:rPr lang="en-US" sz="2435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2</a:t>
            </a:r>
            <a:endParaRPr lang="en-US" sz="2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706767" y="2860834"/>
            <a:ext cx="3474482" cy="644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36"/>
              </a:lnSpc>
              <a:buNone/>
            </a:pPr>
            <a:r>
              <a:rPr lang="en-US" sz="2029" b="1" kern="0" spc="-6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Продвижение по карьерной лестнице</a:t>
            </a:r>
            <a:endParaRPr lang="en-US" sz="20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706767" y="3711059"/>
            <a:ext cx="3474482" cy="13196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97"/>
              </a:lnSpc>
              <a:buNone/>
            </a:pPr>
            <a:r>
              <a:rPr lang="en-US" sz="1623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Есть много возможностей для продвижения и роста в сфере тестирования, особенно для тех, кто готов к новым вызовам.</a:t>
            </a:r>
            <a:endParaRPr lang="en-US" sz="16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47015" y="4792385"/>
            <a:ext cx="721519" cy="41196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17" name="Shape 14"/>
          <p:cNvSpPr/>
          <p:nvPr/>
        </p:nvSpPr>
        <p:spPr>
          <a:xfrm>
            <a:off x="7083147" y="4581168"/>
            <a:ext cx="463868" cy="463868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2859">
            <a:solidFill>
              <a:srgbClr val="970248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23641" y="4619863"/>
            <a:ext cx="182880" cy="3864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4"/>
              </a:lnSpc>
              <a:buNone/>
            </a:pPr>
            <a:r>
              <a:rPr lang="en-US" sz="2435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3</a:t>
            </a:r>
            <a:endParaRPr lang="en-US" sz="2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448913" y="4626173"/>
            <a:ext cx="3474601" cy="644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6"/>
              </a:lnSpc>
              <a:buNone/>
            </a:pPr>
            <a:r>
              <a:rPr lang="en-US" sz="2029" b="1" kern="0" spc="-6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Ролевые игры и практические задания</a:t>
            </a:r>
            <a:endParaRPr lang="en-US" sz="20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448913" y="5476399"/>
            <a:ext cx="3474601" cy="19795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7"/>
              </a:lnSpc>
              <a:buNone/>
            </a:pPr>
            <a:r>
              <a:rPr lang="en-US" sz="1623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Эта практика самый лучший способ понять, как работает профессия, а также научиться решать проблемы и соответствовать требованиям данной профессии.</a:t>
            </a:r>
            <a:endParaRPr lang="en-US" sz="16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2C652F-1037-49CB-9F0B-6D6B8E1FA47E}"/>
              </a:ext>
            </a:extLst>
          </p:cNvPr>
          <p:cNvSpPr txBox="1"/>
          <p:nvPr/>
        </p:nvSpPr>
        <p:spPr>
          <a:xfrm>
            <a:off x="12725399" y="1850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474</Words>
  <Application>Microsoft Office PowerPoint</Application>
  <PresentationFormat>Произвольный</PresentationFormat>
  <Paragraphs>67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2023-09-22T09:10:53Z</dcterms:created>
  <dcterms:modified xsi:type="dcterms:W3CDTF">2023-09-22T09:17:50Z</dcterms:modified>
</cp:coreProperties>
</file>