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90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314450" y="219024"/>
            <a:ext cx="651510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Профессия: капитан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3199" y="1385479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Добро пожаловать на профориентационный урок «Россия – мои горизонты». Сегодня мы говорим о профессии капитана. Узнаем о его обязанностях, разнообразии судов, качествах и возможностях для развития карьеры.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FD045F-F85D-49B2-9272-060E4E4D02BF}"/>
              </a:ext>
            </a:extLst>
          </p:cNvPr>
          <p:cNvSpPr txBox="1"/>
          <p:nvPr/>
        </p:nvSpPr>
        <p:spPr>
          <a:xfrm>
            <a:off x="833199" y="3325322"/>
            <a:ext cx="70262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6. Профориентационное занятие «Россия в деле»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"Профессия: капитан" — профориентационный урок «Россия – мои горизонты»</a:t>
            </a:r>
          </a:p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F9E25-0FE0-4A99-B7F8-B8BA6C4E493C}"/>
              </a:ext>
            </a:extLst>
          </p:cNvPr>
          <p:cNvSpPr txBox="1"/>
          <p:nvPr/>
        </p:nvSpPr>
        <p:spPr>
          <a:xfrm>
            <a:off x="12584803" y="28181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951786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Обязанности и ответственность капитана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2784872"/>
            <a:ext cx="4855726" cy="2135386"/>
          </a:xfrm>
          <a:prstGeom prst="roundRect">
            <a:avLst>
              <a:gd name="adj" fmla="val 18730"/>
            </a:avLst>
          </a:prstGeom>
          <a:solidFill>
            <a:srgbClr val="F3F3FF"/>
          </a:solidFill>
          <a:ln w="27742">
            <a:solidFill>
              <a:srgbClr val="2D4DF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98301" y="303478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Навигация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598301" y="3604141"/>
            <a:ext cx="435590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Планирование и выставление маршрута, навигационное оборудование судна.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285" y="2784872"/>
            <a:ext cx="4855726" cy="2135386"/>
          </a:xfrm>
          <a:prstGeom prst="roundRect">
            <a:avLst>
              <a:gd name="adj" fmla="val 18730"/>
            </a:avLst>
          </a:prstGeom>
          <a:solidFill>
            <a:srgbClr val="F3F3FF"/>
          </a:solidFill>
          <a:ln w="27742">
            <a:solidFill>
              <a:srgbClr val="015F9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76198" y="3034784"/>
            <a:ext cx="24155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Перевозка грузов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76198" y="3604141"/>
            <a:ext cx="435590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Надежная перевозка грузов, проверка их упаковки и правильного размещения на борту судна.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348389" y="5142428"/>
            <a:ext cx="4855726" cy="2135386"/>
          </a:xfrm>
          <a:prstGeom prst="roundRect">
            <a:avLst>
              <a:gd name="adj" fmla="val 18730"/>
            </a:avLst>
          </a:prstGeom>
          <a:solidFill>
            <a:srgbClr val="F3F3FF"/>
          </a:solidFill>
          <a:ln w="27742">
            <a:solidFill>
              <a:srgbClr val="AD1F9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598301" y="5392341"/>
            <a:ext cx="41681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Безопасность команды и судна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598301" y="5961698"/>
            <a:ext cx="435590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Забота о безопасности судна, бережное отношение к технике и экипировке.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6285" y="5142428"/>
            <a:ext cx="4855726" cy="2135386"/>
          </a:xfrm>
          <a:prstGeom prst="roundRect">
            <a:avLst>
              <a:gd name="adj" fmla="val 18730"/>
            </a:avLst>
          </a:prstGeom>
          <a:solidFill>
            <a:srgbClr val="F3F3FF"/>
          </a:solidFill>
          <a:ln w="27742">
            <a:solidFill>
              <a:srgbClr val="2D4DF2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76198" y="5392341"/>
            <a:ext cx="38100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Взаимодействие с командой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76198" y="5961698"/>
            <a:ext cx="435590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Контроль работы экипажа, поддержание дисциплины на борту, организация работы команды.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CD664B-D8F2-41E1-AF01-F0C78D8136FF}"/>
              </a:ext>
            </a:extLst>
          </p:cNvPr>
          <p:cNvSpPr txBox="1"/>
          <p:nvPr/>
        </p:nvSpPr>
        <p:spPr>
          <a:xfrm>
            <a:off x="12584803" y="28181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100"/>
          </a:xfrm>
          <a:prstGeom prst="rect">
            <a:avLst/>
          </a:prstGeom>
          <a:solidFill>
            <a:srgbClr val="F3F3FF">
              <a:alpha val="75000"/>
            </a:srgbClr>
          </a:solidFill>
          <a:ln w="52507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613898" y="578287"/>
            <a:ext cx="6766560" cy="6572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75"/>
              </a:lnSpc>
              <a:buNone/>
            </a:pPr>
            <a:r>
              <a:rPr lang="en-US" sz="4140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Разнообразие типов судов</a:t>
            </a:r>
            <a:endParaRPr lang="en-US" sz="41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613898" y="4823103"/>
            <a:ext cx="9402485" cy="26194"/>
          </a:xfrm>
          <a:prstGeom prst="rect">
            <a:avLst/>
          </a:prstGeom>
          <a:solidFill>
            <a:srgbClr val="DFDFEB"/>
          </a:solidFill>
          <a:ln/>
        </p:spPr>
      </p:sp>
      <p:sp>
        <p:nvSpPr>
          <p:cNvPr id="6" name="Shape 3"/>
          <p:cNvSpPr/>
          <p:nvPr/>
        </p:nvSpPr>
        <p:spPr>
          <a:xfrm>
            <a:off x="4418171" y="4823103"/>
            <a:ext cx="26194" cy="736044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7" name="Shape 4"/>
          <p:cNvSpPr/>
          <p:nvPr/>
        </p:nvSpPr>
        <p:spPr>
          <a:xfrm>
            <a:off x="4194691" y="4586526"/>
            <a:ext cx="473154" cy="473154"/>
          </a:xfrm>
          <a:prstGeom prst="roundRect">
            <a:avLst>
              <a:gd name="adj" fmla="val 80011"/>
            </a:avLst>
          </a:prstGeom>
          <a:solidFill>
            <a:srgbClr val="F3F3FF"/>
          </a:solidFill>
          <a:ln w="26194">
            <a:solidFill>
              <a:srgbClr val="2D4DF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336018" y="4625935"/>
            <a:ext cx="190500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05"/>
              </a:lnSpc>
              <a:buNone/>
            </a:pPr>
            <a:r>
              <a:rPr lang="en-US" sz="2484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4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379708" y="5769531"/>
            <a:ext cx="2103120" cy="3286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8"/>
              </a:lnSpc>
              <a:buNone/>
            </a:pPr>
            <a:r>
              <a:rPr lang="en-US" sz="2070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Карго</a:t>
            </a:r>
            <a:endParaRPr lang="en-US" sz="20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824163" y="6308408"/>
            <a:ext cx="3214211" cy="10090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6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Сухогрузы, танкеры, газовозы, контейнеровозы. Перевозят различные грузы.</a:t>
            </a:r>
            <a:endParaRPr lang="en-US" sz="16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340673" y="4087058"/>
            <a:ext cx="26194" cy="736044"/>
          </a:xfrm>
          <a:prstGeom prst="rect">
            <a:avLst/>
          </a:prstGeom>
          <a:solidFill>
            <a:srgbClr val="015F98"/>
          </a:solidFill>
          <a:ln/>
        </p:spPr>
      </p:sp>
      <p:sp>
        <p:nvSpPr>
          <p:cNvPr id="12" name="Shape 9"/>
          <p:cNvSpPr/>
          <p:nvPr/>
        </p:nvSpPr>
        <p:spPr>
          <a:xfrm>
            <a:off x="6117193" y="4586526"/>
            <a:ext cx="473154" cy="473154"/>
          </a:xfrm>
          <a:prstGeom prst="roundRect">
            <a:avLst>
              <a:gd name="adj" fmla="val 80011"/>
            </a:avLst>
          </a:prstGeom>
          <a:solidFill>
            <a:srgbClr val="F3F3FF"/>
          </a:solidFill>
          <a:ln w="26194">
            <a:solidFill>
              <a:srgbClr val="015F98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258520" y="4625935"/>
            <a:ext cx="190500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05"/>
              </a:lnSpc>
              <a:buNone/>
            </a:pPr>
            <a:r>
              <a:rPr lang="en-US" sz="2484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4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5302210" y="2328743"/>
            <a:ext cx="2103120" cy="3286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8"/>
              </a:lnSpc>
              <a:buNone/>
            </a:pPr>
            <a:r>
              <a:rPr lang="en-US" sz="2070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Пассажирские</a:t>
            </a:r>
            <a:endParaRPr lang="en-US" sz="20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746665" y="2867620"/>
            <a:ext cx="3214330" cy="10090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6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Лайнеры, круизные лайнеры, паромы. Перевозят пассажиров по морским маршрутам.</a:t>
            </a:r>
            <a:endParaRPr lang="en-US" sz="16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8263176" y="4823103"/>
            <a:ext cx="26194" cy="736044"/>
          </a:xfrm>
          <a:prstGeom prst="rect">
            <a:avLst/>
          </a:prstGeom>
          <a:solidFill>
            <a:srgbClr val="AD1F96"/>
          </a:solidFill>
          <a:ln/>
        </p:spPr>
      </p:sp>
      <p:sp>
        <p:nvSpPr>
          <p:cNvPr id="17" name="Shape 14"/>
          <p:cNvSpPr/>
          <p:nvPr/>
        </p:nvSpPr>
        <p:spPr>
          <a:xfrm>
            <a:off x="8039695" y="4586526"/>
            <a:ext cx="473154" cy="473154"/>
          </a:xfrm>
          <a:prstGeom prst="roundRect">
            <a:avLst>
              <a:gd name="adj" fmla="val 80011"/>
            </a:avLst>
          </a:prstGeom>
          <a:solidFill>
            <a:srgbClr val="F3F3FF"/>
          </a:solidFill>
          <a:ln w="26194">
            <a:solidFill>
              <a:srgbClr val="AD1F96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181023" y="4625935"/>
            <a:ext cx="190500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05"/>
              </a:lnSpc>
              <a:buNone/>
            </a:pPr>
            <a:r>
              <a:rPr lang="en-US" sz="2484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4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224712" y="5769531"/>
            <a:ext cx="2103120" cy="3286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8"/>
              </a:lnSpc>
              <a:buNone/>
            </a:pPr>
            <a:r>
              <a:rPr lang="en-US" sz="2070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Рыболовные</a:t>
            </a:r>
            <a:endParaRPr lang="en-US" sz="20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6669167" y="6308408"/>
            <a:ext cx="3214330" cy="13454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6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Траулеры, промысловые суда, рыболовные катера. Занимаются промышленным и спортивным рыболовством.</a:t>
            </a:r>
            <a:endParaRPr lang="en-US" sz="16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10185797" y="4087058"/>
            <a:ext cx="26194" cy="736044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22" name="Shape 19"/>
          <p:cNvSpPr/>
          <p:nvPr/>
        </p:nvSpPr>
        <p:spPr>
          <a:xfrm>
            <a:off x="9962317" y="4586526"/>
            <a:ext cx="473154" cy="473154"/>
          </a:xfrm>
          <a:prstGeom prst="roundRect">
            <a:avLst>
              <a:gd name="adj" fmla="val 80011"/>
            </a:avLst>
          </a:prstGeom>
          <a:solidFill>
            <a:srgbClr val="F3F3FF"/>
          </a:solidFill>
          <a:ln w="26194">
            <a:solidFill>
              <a:srgbClr val="2D4DF2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10103644" y="4625935"/>
            <a:ext cx="190500" cy="394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05"/>
              </a:lnSpc>
              <a:buNone/>
            </a:pPr>
            <a:r>
              <a:rPr lang="en-US" sz="2484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4</a:t>
            </a:r>
            <a:endParaRPr lang="en-US" sz="24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8804434" y="1656040"/>
            <a:ext cx="2788920" cy="3286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88"/>
              </a:lnSpc>
              <a:buNone/>
            </a:pPr>
            <a:r>
              <a:rPr lang="en-US" sz="2070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Специализированные</a:t>
            </a:r>
            <a:endParaRPr lang="en-US" sz="20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8591788" y="2194917"/>
            <a:ext cx="3214330" cy="16817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6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Плавучие краны, буровые платформы, научно-исследовательские суда. Используются для специфических задач.</a:t>
            </a:r>
            <a:endParaRPr lang="en-US" sz="16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94192-B078-48CE-92DA-72E44BD07F29}"/>
              </a:ext>
            </a:extLst>
          </p:cNvPr>
          <p:cNvSpPr txBox="1"/>
          <p:nvPr/>
        </p:nvSpPr>
        <p:spPr>
          <a:xfrm>
            <a:off x="12584803" y="28181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9202936"/>
          </a:xfrm>
          <a:prstGeom prst="rect">
            <a:avLst/>
          </a:prstGeom>
          <a:solidFill>
            <a:srgbClr val="F3F3FF">
              <a:alpha val="75000"/>
            </a:srgbClr>
          </a:solidFill>
          <a:ln w="38814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3838456" y="427673"/>
            <a:ext cx="6953488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Плюсы и минусы профессии капитана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9" y="2535641"/>
            <a:ext cx="3321248" cy="203775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00602" y="4787113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Свобода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320009" y="5185615"/>
            <a:ext cx="3360063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Работа на открытом море, возможность посетить множество городов и стран.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315" y="2535641"/>
            <a:ext cx="3321368" cy="203787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3893908" y="4787232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Опасность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3874501" y="5185734"/>
            <a:ext cx="3360182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Риски, связанные с непредсказуемыми природными условиями, например, ураганами и штормами.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574" y="2537836"/>
            <a:ext cx="3321248" cy="2037755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7485167" y="4789308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Лидерство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7485167" y="5187810"/>
            <a:ext cx="3360063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Возможность управлять командой и принимать решения на борту судна.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7880" y="2537836"/>
            <a:ext cx="3321368" cy="2037874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11078473" y="4789427"/>
            <a:ext cx="212598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Работа вдали от семьи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3"/>
          <p:cNvSpPr/>
          <p:nvPr/>
        </p:nvSpPr>
        <p:spPr>
          <a:xfrm>
            <a:off x="11078473" y="5187929"/>
            <a:ext cx="3360182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Продолжительные периоды работы на борту судна без возможности связаться с родными и близкими.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5601FE-E419-4097-8346-89494A6A0D54}"/>
              </a:ext>
            </a:extLst>
          </p:cNvPr>
          <p:cNvSpPr txBox="1"/>
          <p:nvPr/>
        </p:nvSpPr>
        <p:spPr>
          <a:xfrm>
            <a:off x="12584803" y="28181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46911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04612" y="1991916"/>
            <a:ext cx="7581900" cy="5872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624"/>
              </a:lnSpc>
              <a:buNone/>
            </a:pPr>
            <a:r>
              <a:rPr lang="en-US" sz="3699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Качества, необходимые капитану</a:t>
            </a:r>
            <a:endParaRPr lang="en-US" sz="3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04612" y="3007757"/>
            <a:ext cx="422791" cy="422791"/>
          </a:xfrm>
          <a:prstGeom prst="roundRect">
            <a:avLst>
              <a:gd name="adj" fmla="val 80006"/>
            </a:avLst>
          </a:prstGeom>
          <a:solidFill>
            <a:srgbClr val="F3F3FF"/>
          </a:solidFill>
          <a:ln w="23455">
            <a:solidFill>
              <a:srgbClr val="2D4DF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32128" y="3042880"/>
            <a:ext cx="167640" cy="3524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4"/>
              </a:lnSpc>
              <a:buNone/>
            </a:pPr>
            <a:r>
              <a:rPr lang="en-US" sz="2220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1</a:t>
            </a:r>
            <a:endParaRPr lang="en-US" sz="22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315283" y="3072289"/>
            <a:ext cx="2301240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2"/>
              </a:lnSpc>
              <a:buNone/>
            </a:pPr>
            <a:r>
              <a:rPr lang="en-US" sz="1850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Лидерские качества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315283" y="3553778"/>
            <a:ext cx="3162776" cy="9015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sz="148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Способность управлять командой, принимать решения в экстренных ситуациях.</a:t>
            </a:r>
            <a:endParaRPr lang="en-US" sz="14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665940" y="3007757"/>
            <a:ext cx="422791" cy="422791"/>
          </a:xfrm>
          <a:prstGeom prst="roundRect">
            <a:avLst>
              <a:gd name="adj" fmla="val 80006"/>
            </a:avLst>
          </a:prstGeom>
          <a:solidFill>
            <a:srgbClr val="F3F3FF"/>
          </a:solidFill>
          <a:ln w="23455">
            <a:solidFill>
              <a:srgbClr val="015F98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793456" y="3042880"/>
            <a:ext cx="167640" cy="3524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4"/>
              </a:lnSpc>
              <a:buNone/>
            </a:pPr>
            <a:r>
              <a:rPr lang="en-US" sz="2220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2</a:t>
            </a:r>
            <a:endParaRPr lang="en-US" sz="22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276612" y="3072289"/>
            <a:ext cx="1879163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2"/>
              </a:lnSpc>
              <a:buNone/>
            </a:pPr>
            <a:r>
              <a:rPr lang="en-US" sz="1850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Обучаемость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276612" y="3553778"/>
            <a:ext cx="3162776" cy="9015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sz="148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Готовность к постоянному самообучению, пожелание развивать свои профессиональные навыки.</a:t>
            </a:r>
            <a:endParaRPr lang="en-US" sz="14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04612" y="4790003"/>
            <a:ext cx="422791" cy="422791"/>
          </a:xfrm>
          <a:prstGeom prst="roundRect">
            <a:avLst>
              <a:gd name="adj" fmla="val 80006"/>
            </a:avLst>
          </a:prstGeom>
          <a:solidFill>
            <a:srgbClr val="F3F3FF"/>
          </a:solidFill>
          <a:ln w="23455">
            <a:solidFill>
              <a:srgbClr val="AD1F9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32128" y="4825127"/>
            <a:ext cx="167640" cy="3524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4"/>
              </a:lnSpc>
              <a:buNone/>
            </a:pPr>
            <a:r>
              <a:rPr lang="en-US" sz="2220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3</a:t>
            </a:r>
            <a:endParaRPr lang="en-US" sz="22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315283" y="4854535"/>
            <a:ext cx="2407920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2"/>
              </a:lnSpc>
              <a:buNone/>
            </a:pPr>
            <a:r>
              <a:rPr lang="en-US" sz="1850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Стрессоустойчивость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315283" y="5336024"/>
            <a:ext cx="3162776" cy="9015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sz="148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Готовность работать в условиях экстремальной погоды, рисках и стрессах.</a:t>
            </a:r>
            <a:endParaRPr lang="en-US" sz="14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4665940" y="4790003"/>
            <a:ext cx="422791" cy="422791"/>
          </a:xfrm>
          <a:prstGeom prst="roundRect">
            <a:avLst>
              <a:gd name="adj" fmla="val 80006"/>
            </a:avLst>
          </a:prstGeom>
          <a:solidFill>
            <a:srgbClr val="F3F3FF"/>
          </a:solidFill>
          <a:ln w="23455">
            <a:solidFill>
              <a:srgbClr val="2D4DF2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4793456" y="4825127"/>
            <a:ext cx="167640" cy="3524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4"/>
              </a:lnSpc>
              <a:buNone/>
            </a:pPr>
            <a:r>
              <a:rPr lang="en-US" sz="2220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4</a:t>
            </a:r>
            <a:endParaRPr lang="en-US" sz="22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5276612" y="4854535"/>
            <a:ext cx="1897380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2"/>
              </a:lnSpc>
              <a:buNone/>
            </a:pPr>
            <a:r>
              <a:rPr lang="en-US" sz="1850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Ответственность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276612" y="5336024"/>
            <a:ext cx="3162776" cy="9015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8"/>
              </a:lnSpc>
              <a:buNone/>
            </a:pPr>
            <a:r>
              <a:rPr lang="en-US" sz="148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Понимание важности своей работы и ее последствий, ответственность за команду и груз.</a:t>
            </a:r>
            <a:endParaRPr lang="en-US" sz="14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22F40EB-75B5-40F4-B3EE-4549B6C10661}"/>
              </a:ext>
            </a:extLst>
          </p:cNvPr>
          <p:cNvSpPr txBox="1"/>
          <p:nvPr/>
        </p:nvSpPr>
        <p:spPr>
          <a:xfrm>
            <a:off x="12584803" y="28181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2182058"/>
            <a:ext cx="97688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Возможности для развития карьеры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48389" y="343185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Обучение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348389" y="4070509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Курсы и заочное обучение на мореходных факультетах, повышение квалификации и обучение технической специальности.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847398" y="343185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Сертификация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47398" y="4070509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Периодическая сдача квалификационных экзаменов и получение лицензий для работы на судне.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46406" y="343185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Продвижение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346406" y="4070509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Возможность продвижения по карьерной лестнице, до статуса адмирала.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ABF58-C325-4813-A01D-9C678054F986}"/>
              </a:ext>
            </a:extLst>
          </p:cNvPr>
          <p:cNvSpPr txBox="1"/>
          <p:nvPr/>
        </p:nvSpPr>
        <p:spPr>
          <a:xfrm>
            <a:off x="12584803" y="28181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 w="55483">
            <a:solidFill>
              <a:srgbClr val="DFDFE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948696"/>
            <a:ext cx="62407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Вопросы и обсуждение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3087410"/>
            <a:ext cx="3163014" cy="3193375"/>
          </a:xfrm>
          <a:prstGeom prst="roundRect">
            <a:avLst>
              <a:gd name="adj" fmla="val 12645"/>
            </a:avLst>
          </a:prstGeom>
          <a:solidFill>
            <a:srgbClr val="F3F3FF"/>
          </a:solidFill>
          <a:ln w="27742">
            <a:solidFill>
              <a:srgbClr val="2D4DF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98301" y="3337322"/>
            <a:ext cx="266319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Морской флот России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598301" y="4253865"/>
            <a:ext cx="266319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Основные достижения, тенденции развития, перспективы.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733574" y="3087410"/>
            <a:ext cx="3163014" cy="3193375"/>
          </a:xfrm>
          <a:prstGeom prst="roundRect">
            <a:avLst>
              <a:gd name="adj" fmla="val 12645"/>
            </a:avLst>
          </a:prstGeom>
          <a:solidFill>
            <a:srgbClr val="F3F3FF"/>
          </a:solidFill>
          <a:ln w="27742">
            <a:solidFill>
              <a:srgbClr val="015F9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983486" y="3337322"/>
            <a:ext cx="266319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Личный опыт мореходов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983486" y="4253865"/>
            <a:ext cx="266319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Рассказ о профессии капитана из первых уст, реальные ситуации на борту, впечатления и отзывы.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118759" y="3087410"/>
            <a:ext cx="3163014" cy="3193375"/>
          </a:xfrm>
          <a:prstGeom prst="roundRect">
            <a:avLst>
              <a:gd name="adj" fmla="val 12645"/>
            </a:avLst>
          </a:prstGeom>
          <a:solidFill>
            <a:srgbClr val="F3F3FF"/>
          </a:solidFill>
          <a:ln w="27742">
            <a:solidFill>
              <a:srgbClr val="AD1F9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368671" y="3337322"/>
            <a:ext cx="266319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AD1F96"/>
                </a:solidFill>
                <a:latin typeface="Arial" panose="020B0604020202020204" pitchFamily="34" charset="0"/>
                <a:ea typeface="Nunito" pitchFamily="34" charset="-122"/>
                <a:cs typeface="Arial" panose="020B0604020202020204" pitchFamily="34" charset="0"/>
              </a:rPr>
              <a:t>Общество и мореходство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368671" y="4253865"/>
            <a:ext cx="266319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Отношение общества к капитанам и морякам, государственная поддержка морских профессий и моряков.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443</Words>
  <Application>Microsoft Office PowerPoint</Application>
  <PresentationFormat>Произвольный</PresentationFormat>
  <Paragraphs>77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2023-09-01T08:16:56Z</dcterms:created>
  <dcterms:modified xsi:type="dcterms:W3CDTF">2023-09-01T08:25:00Z</dcterms:modified>
</cp:coreProperties>
</file>