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92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314055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"Наблюдения — основа астрономии"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313710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Астрономия – удивительная наука, которая изучает глубины вселенной и дает ответы на вопросы, которые беспокоили нас с древности. На уроке астрономии в 10 классе мы рассмотрим, как наблюдения являются основой астрономии.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56EE7F-8E75-4746-8E32-C43503812B2F}"/>
              </a:ext>
            </a:extLst>
          </p:cNvPr>
          <p:cNvSpPr txBox="1"/>
          <p:nvPr/>
        </p:nvSpPr>
        <p:spPr>
          <a:xfrm>
            <a:off x="833199" y="4494285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"Наблюдения — основа астрономии"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1A614-5E0A-4818-B66D-4CD9A66E40BE}"/>
              </a:ext>
            </a:extLst>
          </p:cNvPr>
          <p:cNvSpPr txBox="1"/>
          <p:nvPr/>
        </p:nvSpPr>
        <p:spPr>
          <a:xfrm>
            <a:off x="12537877" y="3487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1830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907506" y="1725692"/>
            <a:ext cx="4099560" cy="6161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52"/>
              </a:lnSpc>
              <a:buNone/>
            </a:pPr>
            <a:r>
              <a:rPr lang="en-US" sz="388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Небесная сфера</a:t>
            </a:r>
            <a:endParaRPr lang="en-US" sz="38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907506" y="2637592"/>
            <a:ext cx="8815268" cy="1261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4"/>
              </a:lnSpc>
              <a:buNone/>
            </a:pPr>
            <a:r>
              <a:rPr lang="en-US" sz="155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Чтобы понимать, как работает астрономия, нужно понимать основные понятия небесной сферы - мнимой сферы, прилегающей к Земле. В этой сфере находятся все небесные объекты – звезды, планеты, Солнце, Луна. Мы рассмотрим основные понятия, такие как экватор, полюса, зенит, а также изучим движение небесных объектов на небесной сфере.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907506" y="4120991"/>
            <a:ext cx="4309110" cy="1530310"/>
          </a:xfrm>
          <a:prstGeom prst="roundRect">
            <a:avLst>
              <a:gd name="adj" fmla="val 3866"/>
            </a:avLst>
          </a:prstGeom>
          <a:solidFill>
            <a:srgbClr val="171542"/>
          </a:solidFill>
          <a:ln/>
        </p:spPr>
      </p:sp>
      <p:sp>
        <p:nvSpPr>
          <p:cNvPr id="8" name="Text 5"/>
          <p:cNvSpPr/>
          <p:nvPr/>
        </p:nvSpPr>
        <p:spPr>
          <a:xfrm>
            <a:off x="3104674" y="4318159"/>
            <a:ext cx="1971794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Экватор</a:t>
            </a:r>
            <a:endParaRPr lang="en-US"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104674" y="4823341"/>
            <a:ext cx="3914775" cy="630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4"/>
              </a:lnSpc>
              <a:buNone/>
            </a:pPr>
            <a:r>
              <a:rPr lang="en-US" sz="155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прямая линия, которая делит небесную сферу на две равные части.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13784" y="4120991"/>
            <a:ext cx="4309110" cy="1530310"/>
          </a:xfrm>
          <a:prstGeom prst="roundRect">
            <a:avLst>
              <a:gd name="adj" fmla="val 3866"/>
            </a:avLst>
          </a:prstGeom>
          <a:solidFill>
            <a:srgbClr val="171542"/>
          </a:solidFill>
          <a:ln/>
        </p:spPr>
      </p:sp>
      <p:sp>
        <p:nvSpPr>
          <p:cNvPr id="11" name="Text 8"/>
          <p:cNvSpPr/>
          <p:nvPr/>
        </p:nvSpPr>
        <p:spPr>
          <a:xfrm>
            <a:off x="7610951" y="4318159"/>
            <a:ext cx="1971794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Полюса</a:t>
            </a:r>
            <a:endParaRPr lang="en-US"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610951" y="4823341"/>
            <a:ext cx="3914775" cy="630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4"/>
              </a:lnSpc>
              <a:buNone/>
            </a:pPr>
            <a:r>
              <a:rPr lang="en-US" sz="155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точки, вокруг которых вращается небесная сфера.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907506" y="5848469"/>
            <a:ext cx="4309110" cy="1838325"/>
          </a:xfrm>
          <a:prstGeom prst="roundRect">
            <a:avLst>
              <a:gd name="adj" fmla="val 3218"/>
            </a:avLst>
          </a:prstGeom>
          <a:solidFill>
            <a:srgbClr val="171542"/>
          </a:solidFill>
          <a:ln/>
        </p:spPr>
      </p:sp>
      <p:sp>
        <p:nvSpPr>
          <p:cNvPr id="14" name="Text 11"/>
          <p:cNvSpPr/>
          <p:nvPr/>
        </p:nvSpPr>
        <p:spPr>
          <a:xfrm>
            <a:off x="3104674" y="6045637"/>
            <a:ext cx="1971794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Зенит</a:t>
            </a:r>
            <a:endParaRPr lang="en-US"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104674" y="6550819"/>
            <a:ext cx="3914775" cy="630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4"/>
              </a:lnSpc>
              <a:buNone/>
            </a:pPr>
            <a:r>
              <a:rPr lang="en-US" sz="155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точка, чье направление перпендикулярно поверхности Земли.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413784" y="5848469"/>
            <a:ext cx="4309110" cy="1838325"/>
          </a:xfrm>
          <a:prstGeom prst="roundRect">
            <a:avLst>
              <a:gd name="adj" fmla="val 3218"/>
            </a:avLst>
          </a:prstGeom>
          <a:solidFill>
            <a:srgbClr val="171542"/>
          </a:solidFill>
          <a:ln/>
        </p:spPr>
      </p:sp>
      <p:sp>
        <p:nvSpPr>
          <p:cNvPr id="17" name="Text 14"/>
          <p:cNvSpPr/>
          <p:nvPr/>
        </p:nvSpPr>
        <p:spPr>
          <a:xfrm>
            <a:off x="7610951" y="6045637"/>
            <a:ext cx="3914775" cy="616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Движение небесных объектов</a:t>
            </a:r>
            <a:endParaRPr lang="en-US"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610951" y="6858833"/>
            <a:ext cx="3914775" cy="630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4"/>
              </a:lnSpc>
              <a:buNone/>
            </a:pPr>
            <a:r>
              <a:rPr lang="en-US" sz="155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Оно может быть двух типов: ежедневное и годовое.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A4A236-7A0E-4366-B799-A4B09B3AB9D8}"/>
              </a:ext>
            </a:extLst>
          </p:cNvPr>
          <p:cNvSpPr txBox="1"/>
          <p:nvPr/>
        </p:nvSpPr>
        <p:spPr>
          <a:xfrm>
            <a:off x="12537877" y="3487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05584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Горизонтальная система координат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2888933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Горизонтальная система координат – это система координат, основанная на наблюдениях небесных объектов в горизонтальной плоскости. Она включает в себя основные элементы, такие как зенитный угол и азимут.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348389" y="4538305"/>
            <a:ext cx="9933503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5"/>
          <p:cNvSpPr/>
          <p:nvPr/>
        </p:nvSpPr>
        <p:spPr>
          <a:xfrm>
            <a:off x="4762321" y="4538305"/>
            <a:ext cx="27742" cy="77759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6"/>
          <p:cNvSpPr/>
          <p:nvPr/>
        </p:nvSpPr>
        <p:spPr>
          <a:xfrm>
            <a:off x="4526280" y="428839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4711422" y="4330065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665220" y="553819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Зенитный угол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570559" y="6107549"/>
            <a:ext cx="441126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угол, отсчитываемый от вертикальной линии до небесного объекта. Он измеряется в градусах.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840099" y="4538305"/>
            <a:ext cx="27742" cy="77759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1"/>
          <p:cNvSpPr/>
          <p:nvPr/>
        </p:nvSpPr>
        <p:spPr>
          <a:xfrm>
            <a:off x="9604058" y="428839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4" name="Text 12"/>
          <p:cNvSpPr/>
          <p:nvPr/>
        </p:nvSpPr>
        <p:spPr>
          <a:xfrm>
            <a:off x="9751100" y="4330065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742998" y="553819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Азимут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337" y="6107549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угол от зенита до точки, где находится небесный объект. Измеряется в градусах и определяет направление объекта.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B44E9A-7688-48CE-86AF-151537CF1CCE}"/>
              </a:ext>
            </a:extLst>
          </p:cNvPr>
          <p:cNvSpPr txBox="1"/>
          <p:nvPr/>
        </p:nvSpPr>
        <p:spPr>
          <a:xfrm>
            <a:off x="12537877" y="3487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372487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1050471" y="303235"/>
            <a:ext cx="12529457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Телескопы как инструмент наглядной астрономии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05544" y="1074223"/>
            <a:ext cx="12649200" cy="98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Чтобы увидеть те объекты, которые невозможно увидеть невооруженным глазом, используются телескопы. Их разнообразие позволяет увидеть картину космоса во всем её многообразии.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4" y="2459651"/>
            <a:ext cx="3360063" cy="207656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52854" y="4731664"/>
            <a:ext cx="20193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Зенитный телескоп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52854" y="5130166"/>
            <a:ext cx="3360063" cy="2413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Этот тип телескопов обладает маленьким размером и легко перемещается. Используется для изучения небесных объектов в зенитной зоне небесной сферы.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160" y="2460785"/>
            <a:ext cx="3360182" cy="20766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846160" y="4731783"/>
            <a:ext cx="25069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Рефлекторный телескоп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846160" y="5130285"/>
            <a:ext cx="3360182" cy="23155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 отличие от зенитного, этот тип телескопа обладает большим размером и использует зеркала для увеличения изображения.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585" y="2460666"/>
            <a:ext cx="3360063" cy="207656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39585" y="4731545"/>
            <a:ext cx="25069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Рефракторный телескоп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7439585" y="5130046"/>
            <a:ext cx="3360063" cy="2413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Изображение в таком телескопе формируется за счет преломления света на линзе, что позволяет получать более яркие и четкие изображения.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2891" y="2460666"/>
            <a:ext cx="3360182" cy="207668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1032891" y="4731664"/>
            <a:ext cx="21412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Солнечный телескоп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11032891" y="5130166"/>
            <a:ext cx="3360182" cy="2413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Этот тип телескопа используется для наблюдений за солнцем и позволяет увидеть детали на его поверхности.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6C08CA-8439-4742-9EC9-3F74057B3A30}"/>
              </a:ext>
            </a:extLst>
          </p:cNvPr>
          <p:cNvSpPr txBox="1"/>
          <p:nvPr/>
        </p:nvSpPr>
        <p:spPr>
          <a:xfrm>
            <a:off x="12537877" y="3487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79760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Мнемонические приемы определения угловых размеров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2630686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Угловые размеры – это способ задания расстояния между объектами на небесной сфере. Существуют способы, при помощи которых можно легко определить эти размеры, и мы научимся их использовать.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348389" y="3946803"/>
            <a:ext cx="3163014" cy="3485078"/>
          </a:xfrm>
          <a:prstGeom prst="roundRect">
            <a:avLst>
              <a:gd name="adj" fmla="val 2107"/>
            </a:avLst>
          </a:prstGeom>
          <a:solidFill>
            <a:srgbClr val="171542"/>
          </a:solidFill>
          <a:ln/>
        </p:spPr>
      </p:sp>
      <p:sp>
        <p:nvSpPr>
          <p:cNvPr id="7" name="Text 5"/>
          <p:cNvSpPr/>
          <p:nvPr/>
        </p:nvSpPr>
        <p:spPr>
          <a:xfrm>
            <a:off x="2570559" y="4168973"/>
            <a:ext cx="2718673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"Четыре руки поднимут три короба"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570559" y="5432703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Эту фразу запоминают, когда нужно определить расстояние между двумя небесными объектами в градусах.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733574" y="3946803"/>
            <a:ext cx="3163014" cy="3485078"/>
          </a:xfrm>
          <a:prstGeom prst="roundRect">
            <a:avLst>
              <a:gd name="adj" fmla="val 2107"/>
            </a:avLst>
          </a:prstGeom>
          <a:solidFill>
            <a:srgbClr val="171542"/>
          </a:solidFill>
          <a:ln/>
        </p:spPr>
      </p:sp>
      <p:sp>
        <p:nvSpPr>
          <p:cNvPr id="10" name="Text 8"/>
          <p:cNvSpPr/>
          <p:nvPr/>
        </p:nvSpPr>
        <p:spPr>
          <a:xfrm>
            <a:off x="5955744" y="4168973"/>
            <a:ext cx="2651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"Северный олень"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955744" y="4738330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Этот мнемонический прием помогает запомнить порядок направлений на небесной сфере.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118759" y="3946803"/>
            <a:ext cx="3163014" cy="3485078"/>
          </a:xfrm>
          <a:prstGeom prst="roundRect">
            <a:avLst>
              <a:gd name="adj" fmla="val 2107"/>
            </a:avLst>
          </a:prstGeom>
          <a:solidFill>
            <a:srgbClr val="171542"/>
          </a:solidFill>
          <a:ln/>
        </p:spPr>
      </p:sp>
      <p:sp>
        <p:nvSpPr>
          <p:cNvPr id="13" name="Text 11"/>
          <p:cNvSpPr/>
          <p:nvPr/>
        </p:nvSpPr>
        <p:spPr>
          <a:xfrm>
            <a:off x="9340929" y="41689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"Червяк"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340929" y="4738330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Этот прием помогает очень легко определить угол между двумя звездами.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F42E3-A131-4D52-A5B5-BBA6904A023C}"/>
              </a:ext>
            </a:extLst>
          </p:cNvPr>
          <p:cNvSpPr txBox="1"/>
          <p:nvPr/>
        </p:nvSpPr>
        <p:spPr>
          <a:xfrm>
            <a:off x="12537877" y="3487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838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822615" y="552688"/>
            <a:ext cx="6774180" cy="6280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45"/>
              </a:lnSpc>
              <a:buNone/>
            </a:pPr>
            <a:r>
              <a:rPr lang="en-US" sz="3956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Наблюдения на практике</a:t>
            </a:r>
            <a:endParaRPr lang="en-US" sz="39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822615" y="1582698"/>
            <a:ext cx="8985171" cy="642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2"/>
              </a:lnSpc>
              <a:buNone/>
            </a:pPr>
            <a:r>
              <a:rPr lang="en-US" sz="158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Настало время перейти от теории к практике. Мы проведем практические наблюдения за небесными объектами и научимся применять полученные знания в деле.</a:t>
            </a:r>
            <a:endParaRPr lang="en-US" sz="1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111579" y="2451735"/>
            <a:ext cx="25122" cy="5225415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5"/>
          <p:cNvSpPr/>
          <p:nvPr/>
        </p:nvSpPr>
        <p:spPr>
          <a:xfrm>
            <a:off x="3350181" y="2822198"/>
            <a:ext cx="703421" cy="2512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6"/>
          <p:cNvSpPr/>
          <p:nvPr/>
        </p:nvSpPr>
        <p:spPr>
          <a:xfrm>
            <a:off x="2897981" y="2608778"/>
            <a:ext cx="452199" cy="452199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3066931" y="2646402"/>
            <a:ext cx="114300" cy="3768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67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29457" y="2652713"/>
            <a:ext cx="2009775" cy="3139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3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Компас</a:t>
            </a:r>
            <a:endParaRPr lang="en-US" sz="19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229457" y="3167658"/>
            <a:ext cx="7578328" cy="321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2"/>
              </a:lnSpc>
              <a:buNone/>
            </a:pPr>
            <a:r>
              <a:rPr lang="en-US" sz="158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Нам понадобится компас, чтобы определить направление на небесный объект.</a:t>
            </a:r>
            <a:endParaRPr lang="en-US" sz="1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350181" y="4630995"/>
            <a:ext cx="703421" cy="2512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1"/>
          <p:cNvSpPr/>
          <p:nvPr/>
        </p:nvSpPr>
        <p:spPr>
          <a:xfrm>
            <a:off x="2897981" y="4417576"/>
            <a:ext cx="452199" cy="452199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14" name="Text 12"/>
          <p:cNvSpPr/>
          <p:nvPr/>
        </p:nvSpPr>
        <p:spPr>
          <a:xfrm>
            <a:off x="3028831" y="4455200"/>
            <a:ext cx="190500" cy="3768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67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229457" y="4461510"/>
            <a:ext cx="2009775" cy="3139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3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Приборы</a:t>
            </a:r>
            <a:endParaRPr lang="en-US" sz="19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229457" y="4976455"/>
            <a:ext cx="7578328" cy="642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2"/>
              </a:lnSpc>
              <a:buNone/>
            </a:pPr>
            <a:r>
              <a:rPr lang="en-US" sz="158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Мы воспользуемся телескопами, лупой, обсервационными накладками и другими инструментами для наблюдения.</a:t>
            </a:r>
            <a:endParaRPr lang="en-US" sz="1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350181" y="6439793"/>
            <a:ext cx="703421" cy="2512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8" name="Shape 16"/>
          <p:cNvSpPr/>
          <p:nvPr/>
        </p:nvSpPr>
        <p:spPr>
          <a:xfrm>
            <a:off x="2897981" y="6226373"/>
            <a:ext cx="452199" cy="452199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19" name="Text 17"/>
          <p:cNvSpPr/>
          <p:nvPr/>
        </p:nvSpPr>
        <p:spPr>
          <a:xfrm>
            <a:off x="3028831" y="6263997"/>
            <a:ext cx="190500" cy="3768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67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229457" y="6270308"/>
            <a:ext cx="2491740" cy="3139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3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Небесные объекты</a:t>
            </a:r>
            <a:endParaRPr lang="en-US" sz="19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4229457" y="6785253"/>
            <a:ext cx="7578328" cy="642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2"/>
              </a:lnSpc>
              <a:buNone/>
            </a:pPr>
            <a:r>
              <a:rPr lang="en-US" sz="1583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Мы наблюдаем за Луной, планетами, звездами и галактиками и изучаем их свойства.</a:t>
            </a:r>
            <a:endParaRPr lang="en-US" sz="1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921D3D-1C9B-4DC8-80CC-E08C0907EC9A}"/>
              </a:ext>
            </a:extLst>
          </p:cNvPr>
          <p:cNvSpPr txBox="1"/>
          <p:nvPr/>
        </p:nvSpPr>
        <p:spPr>
          <a:xfrm>
            <a:off x="12537877" y="3487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Заключение и домашнее задание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 уроке мы ознакомились с основами астрономии и научились использовать полученные знания на практике. Для подготовки к следующему уроку прочитайте материалы о различных </a:t>
            </a:r>
            <a:r>
              <a:rPr lang="en-US" sz="1750" dirty="0" err="1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космических</a:t>
            </a: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программ</a:t>
            </a:r>
            <a:r>
              <a:rPr lang="ru-RU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ах</a:t>
            </a: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, проводимых в настоящее время.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FAC0B-6D2E-4403-B00F-CDECEE5EC018}"/>
              </a:ext>
            </a:extLst>
          </p:cNvPr>
          <p:cNvSpPr txBox="1"/>
          <p:nvPr/>
        </p:nvSpPr>
        <p:spPr>
          <a:xfrm>
            <a:off x="12537877" y="3487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591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2023-09-06T08:58:48Z</dcterms:created>
  <dcterms:modified xsi:type="dcterms:W3CDTF">2023-09-06T09:05:57Z</dcterms:modified>
</cp:coreProperties>
</file>