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2580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sp>
        <p:nvSpPr>
          <p:cNvPr id="4" name="Text 2"/>
          <p:cNvSpPr/>
          <p:nvPr/>
        </p:nvSpPr>
        <p:spPr>
          <a:xfrm>
            <a:off x="6319599" y="75214"/>
            <a:ext cx="7477601" cy="208241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4800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Эпоха Великих географических открытий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6319599" y="2234425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Период открытия новых морских путей и земель в конце XV века и в течение XVI века. Это было время открытий и освоения «Нового света», африканского континента, Индии и Южной Америки.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DC9856-7855-434D-80AD-5A7DBD1E4CE9}"/>
              </a:ext>
            </a:extLst>
          </p:cNvPr>
          <p:cNvSpPr txBox="1"/>
          <p:nvPr/>
        </p:nvSpPr>
        <p:spPr>
          <a:xfrm>
            <a:off x="6079671" y="3921581"/>
            <a:ext cx="81642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географии в 5 классе по теме: "Эпоха Великих географических открытий. Три пути в Индию. Открытие Нового света—экспедиция Х. Колумба"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954D04-154D-4C39-A6A0-6561CA724227}"/>
              </a:ext>
            </a:extLst>
          </p:cNvPr>
          <p:cNvSpPr txBox="1"/>
          <p:nvPr/>
        </p:nvSpPr>
        <p:spPr>
          <a:xfrm>
            <a:off x="119743" y="25850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sp>
        <p:nvSpPr>
          <p:cNvPr id="4" name="Text 2"/>
          <p:cNvSpPr/>
          <p:nvPr/>
        </p:nvSpPr>
        <p:spPr>
          <a:xfrm>
            <a:off x="833199" y="894159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Мотивация и цели открытий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833199" y="2789753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F3343"/>
          </a:solidFill>
          <a:ln/>
        </p:spPr>
      </p:sp>
      <p:sp>
        <p:nvSpPr>
          <p:cNvPr id="6" name="Text 4"/>
          <p:cNvSpPr/>
          <p:nvPr/>
        </p:nvSpPr>
        <p:spPr>
          <a:xfrm>
            <a:off x="1022152" y="2831425"/>
            <a:ext cx="1219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555313" y="2866073"/>
            <a:ext cx="2221944" cy="3548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 err="1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Торговля</a:t>
            </a:r>
            <a:r>
              <a:rPr lang="en-US" sz="2187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 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1555313" y="3443049"/>
            <a:ext cx="2905601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Испанские и португальские королевства искали новые пути к богатству, расширению торговых сделок и обогащению государства.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4683085" y="2789753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F3343"/>
          </a:solidFill>
          <a:ln/>
        </p:spPr>
      </p:sp>
      <p:sp>
        <p:nvSpPr>
          <p:cNvPr id="10" name="Text 8"/>
          <p:cNvSpPr/>
          <p:nvPr/>
        </p:nvSpPr>
        <p:spPr>
          <a:xfrm>
            <a:off x="4845368" y="2831425"/>
            <a:ext cx="1752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5405199" y="2866073"/>
            <a:ext cx="2221944" cy="3548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 err="1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Геополитика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5405199" y="3443049"/>
            <a:ext cx="29056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Королевства стремились получить доступ к дополнительным ресурсам и расширить политическую власть на другие земли.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833199" y="5971223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F3343"/>
          </a:solidFill>
          <a:ln/>
        </p:spPr>
      </p:sp>
      <p:sp>
        <p:nvSpPr>
          <p:cNvPr id="14" name="Text 12"/>
          <p:cNvSpPr/>
          <p:nvPr/>
        </p:nvSpPr>
        <p:spPr>
          <a:xfrm>
            <a:off x="991672" y="6012894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1555313" y="6047542"/>
            <a:ext cx="2221944" cy="3548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 err="1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Религия</a:t>
            </a:r>
            <a:r>
              <a:rPr lang="en-US" sz="2187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 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1555313" y="6624518"/>
            <a:ext cx="67554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Католическая церковь хотела распространять христианство в мире и привлекать новых прихожан.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DE3C368-F117-4565-94AC-3FBDDEBA3C85}"/>
              </a:ext>
            </a:extLst>
          </p:cNvPr>
          <p:cNvSpPr txBox="1"/>
          <p:nvPr/>
        </p:nvSpPr>
        <p:spPr>
          <a:xfrm>
            <a:off x="119743" y="25850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sp>
        <p:nvSpPr>
          <p:cNvPr id="4" name="Text 2"/>
          <p:cNvSpPr/>
          <p:nvPr/>
        </p:nvSpPr>
        <p:spPr>
          <a:xfrm>
            <a:off x="2348508" y="122651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Знаменитые мореплаватели и их путешествия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508" y="1955737"/>
            <a:ext cx="3088958" cy="190904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348389" y="4142439"/>
            <a:ext cx="27736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Фернандо Магеллан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348389" y="4711796"/>
            <a:ext cx="3088958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Португальский мореплаватель, исполинским трудом которого стал первый в истории кругосветный плавания, начатый им в 1519 и завершенный в 1522 году.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0721" y="1955737"/>
            <a:ext cx="3088958" cy="190904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770602" y="414243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Васко да Гама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770602" y="4711796"/>
            <a:ext cx="308895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Португальский мореплаватель, который открыл морской путь из Европы в Индию в 1498 году.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2816" y="1955737"/>
            <a:ext cx="3089077" cy="1909167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192816" y="4142558"/>
            <a:ext cx="25984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Христофор Колумб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192816" y="4711915"/>
            <a:ext cx="308907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Итальянский мореплаватель, добравшийся до «Нового мира» в 1492 году при поиске морского пути в Индию.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CFEFAF-8013-4EDC-AE17-C89AAC2C7F73}"/>
              </a:ext>
            </a:extLst>
          </p:cNvPr>
          <p:cNvSpPr txBox="1"/>
          <p:nvPr/>
        </p:nvSpPr>
        <p:spPr>
          <a:xfrm>
            <a:off x="119743" y="25850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1088231"/>
            <a:ext cx="95402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Великие географические открытия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348389" y="2226945"/>
            <a:ext cx="3163014" cy="4914305"/>
          </a:xfrm>
          <a:prstGeom prst="roundRect">
            <a:avLst>
              <a:gd name="adj" fmla="val 2107"/>
            </a:avLst>
          </a:prstGeom>
          <a:solidFill>
            <a:srgbClr val="2F3343"/>
          </a:solidFill>
          <a:ln/>
        </p:spPr>
      </p:sp>
      <p:sp>
        <p:nvSpPr>
          <p:cNvPr id="6" name="Text 4"/>
          <p:cNvSpPr/>
          <p:nvPr/>
        </p:nvSpPr>
        <p:spPr>
          <a:xfrm>
            <a:off x="2570559" y="2449116"/>
            <a:ext cx="2718673" cy="7019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Открытие </a:t>
            </a:r>
            <a:r>
              <a:rPr lang="en-US" sz="2187" dirty="0" err="1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Америки</a:t>
            </a:r>
            <a:r>
              <a:rPr lang="en-US" sz="2187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 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570559" y="3373279"/>
            <a:ext cx="2718673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Христофор Колумб обнаружил Америку в 1492 году, и далее она была исследована другими, включая Америго Веспуччи, Хуана Понсе де Леона и Гернандо Кортеса.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5733574" y="2226945"/>
            <a:ext cx="3163014" cy="4914305"/>
          </a:xfrm>
          <a:prstGeom prst="roundRect">
            <a:avLst>
              <a:gd name="adj" fmla="val 2107"/>
            </a:avLst>
          </a:prstGeom>
          <a:solidFill>
            <a:srgbClr val="2F3343"/>
          </a:solidFill>
          <a:ln/>
        </p:spPr>
      </p:sp>
      <p:sp>
        <p:nvSpPr>
          <p:cNvPr id="9" name="Text 7"/>
          <p:cNvSpPr/>
          <p:nvPr/>
        </p:nvSpPr>
        <p:spPr>
          <a:xfrm>
            <a:off x="5955744" y="2449116"/>
            <a:ext cx="2718673" cy="7019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Открытие </a:t>
            </a:r>
            <a:r>
              <a:rPr lang="en-US" sz="2187" dirty="0" err="1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Австралии</a:t>
            </a:r>
            <a:r>
              <a:rPr lang="en-US" sz="2187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 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955744" y="3373279"/>
            <a:ext cx="2718673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Австралию исследовали почти все мореплаватели тех времен, но ее открытие приписывается голландцу Виллему Янсзуне.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118759" y="2226945"/>
            <a:ext cx="3163014" cy="4914305"/>
          </a:xfrm>
          <a:prstGeom prst="roundRect">
            <a:avLst>
              <a:gd name="adj" fmla="val 2107"/>
            </a:avLst>
          </a:prstGeom>
          <a:solidFill>
            <a:srgbClr val="2F3343"/>
          </a:solidFill>
          <a:ln/>
        </p:spPr>
      </p:sp>
      <p:sp>
        <p:nvSpPr>
          <p:cNvPr id="12" name="Text 10"/>
          <p:cNvSpPr/>
          <p:nvPr/>
        </p:nvSpPr>
        <p:spPr>
          <a:xfrm>
            <a:off x="9340929" y="2449116"/>
            <a:ext cx="2718673" cy="104917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Открытие маршрута в </a:t>
            </a:r>
            <a:r>
              <a:rPr lang="en-US" sz="2187" dirty="0" err="1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Индию</a:t>
            </a:r>
            <a:r>
              <a:rPr lang="en-US" sz="2187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 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9340928" y="3495841"/>
            <a:ext cx="2718673" cy="342078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60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Фактори португальцев были организованы в Калькутте в 1505 году, и португальцы получили монопольное право на торговлю перцем и другими пряностями, чему предшествовало открытие новых маршрутов в Индию.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8777A8-AE9D-4C55-B80C-3FB94C312534}"/>
              </a:ext>
            </a:extLst>
          </p:cNvPr>
          <p:cNvSpPr txBox="1"/>
          <p:nvPr/>
        </p:nvSpPr>
        <p:spPr>
          <a:xfrm>
            <a:off x="119743" y="25850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656987"/>
            <a:ext cx="49301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Три пути в Индию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667833" y="1795701"/>
            <a:ext cx="27742" cy="5776793"/>
          </a:xfrm>
          <a:prstGeom prst="rect">
            <a:avLst/>
          </a:prstGeom>
          <a:solidFill>
            <a:srgbClr val="6EB9FC"/>
          </a:solidFill>
          <a:ln/>
        </p:spPr>
      </p:sp>
      <p:sp>
        <p:nvSpPr>
          <p:cNvPr id="6" name="Shape 4"/>
          <p:cNvSpPr/>
          <p:nvPr/>
        </p:nvSpPr>
        <p:spPr>
          <a:xfrm>
            <a:off x="2931616" y="2205335"/>
            <a:ext cx="777597" cy="27742"/>
          </a:xfrm>
          <a:prstGeom prst="rect">
            <a:avLst/>
          </a:prstGeom>
          <a:solidFill>
            <a:srgbClr val="6EB9FC"/>
          </a:solidFill>
          <a:ln/>
        </p:spPr>
      </p:sp>
      <p:sp>
        <p:nvSpPr>
          <p:cNvPr id="7" name="Shape 5"/>
          <p:cNvSpPr/>
          <p:nvPr/>
        </p:nvSpPr>
        <p:spPr>
          <a:xfrm>
            <a:off x="2431673" y="1969294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F3343"/>
          </a:solidFill>
          <a:ln/>
        </p:spPr>
      </p:sp>
      <p:sp>
        <p:nvSpPr>
          <p:cNvPr id="8" name="Text 6"/>
          <p:cNvSpPr/>
          <p:nvPr/>
        </p:nvSpPr>
        <p:spPr>
          <a:xfrm>
            <a:off x="2620625" y="2010966"/>
            <a:ext cx="1219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3903702" y="2017871"/>
            <a:ext cx="30099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Морской путь Африки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3903702" y="2587228"/>
            <a:ext cx="837819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Путь по африканскому континенту к мечте о богатстве и перце.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2931616" y="4204990"/>
            <a:ext cx="777597" cy="27742"/>
          </a:xfrm>
          <a:prstGeom prst="rect">
            <a:avLst/>
          </a:prstGeom>
          <a:solidFill>
            <a:srgbClr val="6EB9FC"/>
          </a:solidFill>
          <a:ln/>
        </p:spPr>
      </p:sp>
      <p:sp>
        <p:nvSpPr>
          <p:cNvPr id="12" name="Shape 10"/>
          <p:cNvSpPr/>
          <p:nvPr/>
        </p:nvSpPr>
        <p:spPr>
          <a:xfrm>
            <a:off x="2431673" y="3968948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F3343"/>
          </a:solidFill>
          <a:ln/>
        </p:spPr>
      </p:sp>
      <p:sp>
        <p:nvSpPr>
          <p:cNvPr id="13" name="Text 11"/>
          <p:cNvSpPr/>
          <p:nvPr/>
        </p:nvSpPr>
        <p:spPr>
          <a:xfrm>
            <a:off x="2593955" y="4010620"/>
            <a:ext cx="1752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3903702" y="4017526"/>
            <a:ext cx="3200400" cy="3548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Путь через </a:t>
            </a:r>
            <a:r>
              <a:rPr lang="en-US" sz="2187" dirty="0" err="1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Испанию</a:t>
            </a:r>
            <a:r>
              <a:rPr lang="en-US" sz="2187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 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3903702" y="4594503"/>
            <a:ext cx="837819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Путь через пролив Гибралтар.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2931616" y="6204645"/>
            <a:ext cx="777597" cy="27742"/>
          </a:xfrm>
          <a:prstGeom prst="rect">
            <a:avLst/>
          </a:prstGeom>
          <a:solidFill>
            <a:srgbClr val="6EB9FC"/>
          </a:solidFill>
          <a:ln/>
        </p:spPr>
      </p:sp>
      <p:sp>
        <p:nvSpPr>
          <p:cNvPr id="17" name="Shape 15"/>
          <p:cNvSpPr/>
          <p:nvPr/>
        </p:nvSpPr>
        <p:spPr>
          <a:xfrm>
            <a:off x="2431673" y="5968603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F3343"/>
          </a:solidFill>
          <a:ln/>
        </p:spPr>
      </p:sp>
      <p:sp>
        <p:nvSpPr>
          <p:cNvPr id="18" name="Text 16"/>
          <p:cNvSpPr/>
          <p:nvPr/>
        </p:nvSpPr>
        <p:spPr>
          <a:xfrm>
            <a:off x="2590145" y="6010275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3903702" y="6017181"/>
            <a:ext cx="3177540" cy="3548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Путь через </a:t>
            </a:r>
            <a:r>
              <a:rPr lang="en-US" sz="2187" dirty="0" err="1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Венецию</a:t>
            </a:r>
            <a:r>
              <a:rPr lang="en-US" sz="2187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 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3903702" y="6594158"/>
            <a:ext cx="837819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Путь через Венецию, где торговцы покупали пряности и ткани и перепродавали их в Западной Европе.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13E4674-246F-4375-A36E-6AA9404C9A36}"/>
              </a:ext>
            </a:extLst>
          </p:cNvPr>
          <p:cNvSpPr txBox="1"/>
          <p:nvPr/>
        </p:nvSpPr>
        <p:spPr>
          <a:xfrm>
            <a:off x="119743" y="25850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2012633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Открытие Нового света — экспедиция Х. Колумба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348389" y="3956804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Цель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2348389" y="4595455"/>
            <a:ext cx="2949416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Находка нового пути в Индию, поиск богатств и расширение границ империи.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847398" y="3956804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Участники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6202799" y="4623197"/>
            <a:ext cx="259401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Христофор Колумб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6202799" y="5067419"/>
            <a:ext cx="259401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Маттео Меркаторе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6202799" y="5511641"/>
            <a:ext cx="259401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Америго Веспуччи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346406" y="3956804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Результат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9346406" y="4595455"/>
            <a:ext cx="2949416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Открытие Америки для Европы и установление колоний от разных европейских стран.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9F9CD0-426E-41F7-9BD9-F3637E7B6E06}"/>
              </a:ext>
            </a:extLst>
          </p:cNvPr>
          <p:cNvSpPr txBox="1"/>
          <p:nvPr/>
        </p:nvSpPr>
        <p:spPr>
          <a:xfrm>
            <a:off x="119743" y="25850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sp>
        <p:nvSpPr>
          <p:cNvPr id="4" name="Text 2"/>
          <p:cNvSpPr/>
          <p:nvPr/>
        </p:nvSpPr>
        <p:spPr>
          <a:xfrm>
            <a:off x="2348508" y="188203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Завершение эпохи Великих географических открытий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508" y="2021289"/>
            <a:ext cx="3088958" cy="190904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348389" y="4207991"/>
            <a:ext cx="3088958" cy="7019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Технологический </a:t>
            </a:r>
            <a:r>
              <a:rPr lang="en-US" sz="2187" dirty="0" err="1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прогресс</a:t>
            </a:r>
            <a:r>
              <a:rPr lang="en-US" sz="2187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 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348389" y="5132154"/>
            <a:ext cx="3088958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К концу XVI века достижения технологического прогресса облегчили путешествия мореплавателей и снизили их серьёзность.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0721" y="2021289"/>
            <a:ext cx="3088958" cy="190904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770602" y="4207991"/>
            <a:ext cx="2225040" cy="3548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 err="1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Конкуренция</a:t>
            </a:r>
            <a:r>
              <a:rPr lang="en-US" sz="2187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 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770602" y="4784968"/>
            <a:ext cx="308895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В Европе формировалась конкуренция за колониальное господство, что привело к конфликтам и сражениям.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2816" y="2021289"/>
            <a:ext cx="3089077" cy="1909167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192816" y="4208110"/>
            <a:ext cx="2735580" cy="3548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Наследие в </a:t>
            </a:r>
            <a:r>
              <a:rPr lang="en-US" sz="2187" dirty="0" err="1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мире</a:t>
            </a:r>
            <a:r>
              <a:rPr lang="en-US" sz="2187" dirty="0">
                <a:solidFill>
                  <a:srgbClr val="6EB9FC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 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192816" y="4785087"/>
            <a:ext cx="308907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Всеответные изменения во взаимоотношениях стран, в науке, культуре и статусе земли, народов и этносов.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E193FD-B88A-4539-848B-404878854533}"/>
              </a:ext>
            </a:extLst>
          </p:cNvPr>
          <p:cNvSpPr txBox="1"/>
          <p:nvPr/>
        </p:nvSpPr>
        <p:spPr>
          <a:xfrm>
            <a:off x="119743" y="25850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468</Words>
  <Application>Microsoft Office PowerPoint</Application>
  <PresentationFormat>Произвольный</PresentationFormat>
  <Paragraphs>69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2023-09-14T08:23:56Z</dcterms:created>
  <dcterms:modified xsi:type="dcterms:W3CDTF">2023-09-14T08:30:51Z</dcterms:modified>
</cp:coreProperties>
</file>