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01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319599" y="140526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b="1" kern="0" spc="-157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Есть ли лёгкие наркотики? - классный час в 10 классе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319599" y="297338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Добро пожаловать на классный час, посвященный лёгким наркотикам! Узнаем, насколько безопасны они и как они влияют на организм. Готовы?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FED1A5-2E04-4FA1-A0B0-53729495C4D4}"/>
              </a:ext>
            </a:extLst>
          </p:cNvPr>
          <p:cNvSpPr txBox="1"/>
          <p:nvPr/>
        </p:nvSpPr>
        <p:spPr>
          <a:xfrm>
            <a:off x="6640285" y="4619981"/>
            <a:ext cx="68362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10 классе по теме: "Есть ли лёгкие наркотики?"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DE0FDF-80D1-456B-A469-1ED754910F48}"/>
              </a:ext>
            </a:extLst>
          </p:cNvPr>
          <p:cNvSpPr txBox="1"/>
          <p:nvPr/>
        </p:nvSpPr>
        <p:spPr>
          <a:xfrm>
            <a:off x="152400" y="174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615440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Введение: Лёгкие наркотики и их влияние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3448526"/>
            <a:ext cx="3370064" cy="3165515"/>
          </a:xfrm>
          <a:prstGeom prst="roundRect">
            <a:avLst>
              <a:gd name="adj" fmla="val 3159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73975" y="3684508"/>
            <a:ext cx="28981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Избавьтесь от стереотипов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73975" y="4601051"/>
            <a:ext cx="289810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Раскроем правду о легких наркотиках, а не мифы из кино и книг.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630228" y="3448526"/>
            <a:ext cx="3370064" cy="3165515"/>
          </a:xfrm>
          <a:prstGeom prst="roundRect">
            <a:avLst>
              <a:gd name="adj" fmla="val 3159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866209" y="3684508"/>
            <a:ext cx="260163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Химический состав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866209" y="4253865"/>
            <a:ext cx="289810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Изучим, из чего состоят легкие наркотики и какие последствия они могут вызвать.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222462" y="3448526"/>
            <a:ext cx="3370064" cy="3165515"/>
          </a:xfrm>
          <a:prstGeom prst="roundRect">
            <a:avLst>
              <a:gd name="adj" fmla="val 3159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458444" y="3684508"/>
            <a:ext cx="28981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Зависимость и разрушение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458444" y="4601051"/>
            <a:ext cx="289810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Узнаем о рисках развития зависимости и воздействия легких наркотиков на жизнь человека.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5F9E99-8162-48F2-B7C2-CC6DEF9951CC}"/>
              </a:ext>
            </a:extLst>
          </p:cNvPr>
          <p:cNvSpPr txBox="1"/>
          <p:nvPr/>
        </p:nvSpPr>
        <p:spPr>
          <a:xfrm>
            <a:off x="152400" y="174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223129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Типы лёгких наркотиков и их характеристики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3056215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537079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Марихуана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5940147"/>
            <a:ext cx="32958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Рассмотрим эффекты и долгосрочные последствия употребления марихуаны.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3056215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537090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Экстази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5940266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Узнаем, как этот наркотик влияет на психическое состояние и здоровье.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3056215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5370909"/>
            <a:ext cx="27761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Лёгкие стимуляторы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5940266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Исследуем воздействие легких стимуляторов на организм и психику.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AA4689-3E1C-4107-BA7D-DD5E91D23795}"/>
              </a:ext>
            </a:extLst>
          </p:cNvPr>
          <p:cNvSpPr txBox="1"/>
          <p:nvPr/>
        </p:nvSpPr>
        <p:spPr>
          <a:xfrm>
            <a:off x="152400" y="174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262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59976" y="558046"/>
            <a:ext cx="7624048" cy="12668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87"/>
              </a:lnSpc>
              <a:buNone/>
            </a:pPr>
            <a:r>
              <a:rPr lang="en-US" sz="3990" b="1" kern="0" spc="-120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Мифы и реальность: Факты о лёгких наркотиках</a:t>
            </a:r>
            <a:endParaRPr lang="en-US" sz="39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59976" y="2287191"/>
            <a:ext cx="456009" cy="456009"/>
          </a:xfrm>
          <a:prstGeom prst="roundRect">
            <a:avLst>
              <a:gd name="adj" fmla="val 20001"/>
            </a:avLst>
          </a:prstGeom>
          <a:solidFill>
            <a:srgbClr val="110080"/>
          </a:solidFill>
          <a:ln w="12621">
            <a:solidFill>
              <a:srgbClr val="14009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16305" y="2325172"/>
            <a:ext cx="143351" cy="3799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2394" b="1" kern="0" spc="-7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23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418630" y="2356842"/>
            <a:ext cx="2026801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94"/>
              </a:lnSpc>
              <a:buNone/>
            </a:pPr>
            <a:r>
              <a:rPr lang="en-US" sz="1995" b="1" kern="0" spc="-60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Миф:</a:t>
            </a:r>
            <a:endParaRPr lang="en-US" sz="19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418630" y="2876193"/>
            <a:ext cx="6965394" cy="3242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53"/>
              </a:lnSpc>
              <a:buNone/>
            </a:pPr>
            <a:r>
              <a:rPr lang="en-US" sz="1596" kern="0" spc="-3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Лёгкие наркотики безопасны для организма</a:t>
            </a:r>
            <a:endParaRPr lang="en-US" sz="15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59976" y="3561398"/>
            <a:ext cx="456009" cy="456009"/>
          </a:xfrm>
          <a:prstGeom prst="roundRect">
            <a:avLst>
              <a:gd name="adj" fmla="val 20001"/>
            </a:avLst>
          </a:prstGeom>
          <a:solidFill>
            <a:srgbClr val="110080"/>
          </a:solidFill>
          <a:ln w="12621">
            <a:solidFill>
              <a:srgbClr val="140099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897255" y="3599378"/>
            <a:ext cx="181451" cy="3799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2394" b="1" kern="0" spc="-7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23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418630" y="3631049"/>
            <a:ext cx="2026801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94"/>
              </a:lnSpc>
              <a:buNone/>
            </a:pPr>
            <a:r>
              <a:rPr lang="en-US" sz="1995" b="1" kern="0" spc="-60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Факт:</a:t>
            </a:r>
            <a:endParaRPr lang="en-US" sz="19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418630" y="4150400"/>
            <a:ext cx="6965394" cy="6484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53"/>
              </a:lnSpc>
              <a:buNone/>
            </a:pPr>
            <a:r>
              <a:rPr lang="en-US" sz="1596" kern="0" spc="-3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Малое количество наркотиков также может вызывать серьезные последствия.</a:t>
            </a:r>
            <a:endParaRPr lang="en-US" sz="15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759976" y="5159812"/>
            <a:ext cx="456009" cy="456009"/>
          </a:xfrm>
          <a:prstGeom prst="roundRect">
            <a:avLst>
              <a:gd name="adj" fmla="val 20001"/>
            </a:avLst>
          </a:prstGeom>
          <a:solidFill>
            <a:srgbClr val="110080"/>
          </a:solidFill>
          <a:ln w="12621">
            <a:solidFill>
              <a:srgbClr val="140099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93445" y="5197793"/>
            <a:ext cx="189071" cy="3799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2394" b="1" kern="0" spc="-7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</a:t>
            </a:r>
            <a:endParaRPr lang="en-US" sz="23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418630" y="5229463"/>
            <a:ext cx="2026801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94"/>
              </a:lnSpc>
              <a:buNone/>
            </a:pPr>
            <a:r>
              <a:rPr lang="en-US" sz="1995" b="1" kern="0" spc="-60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Миф:</a:t>
            </a:r>
            <a:endParaRPr lang="en-US" sz="19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418630" y="5748814"/>
            <a:ext cx="6965394" cy="3242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53"/>
              </a:lnSpc>
              <a:buNone/>
            </a:pPr>
            <a:r>
              <a:rPr lang="en-US" sz="1596" kern="0" spc="-3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Легкие наркотики не вызывают зависимость</a:t>
            </a:r>
            <a:endParaRPr lang="en-US" sz="15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759976" y="6434018"/>
            <a:ext cx="456009" cy="456009"/>
          </a:xfrm>
          <a:prstGeom prst="roundRect">
            <a:avLst>
              <a:gd name="adj" fmla="val 20001"/>
            </a:avLst>
          </a:prstGeom>
          <a:solidFill>
            <a:srgbClr val="110080"/>
          </a:solidFill>
          <a:ln w="12621">
            <a:solidFill>
              <a:srgbClr val="140099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889635" y="6471999"/>
            <a:ext cx="196691" cy="3799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2394" b="1" kern="0" spc="-7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4</a:t>
            </a:r>
            <a:endParaRPr lang="en-US" sz="23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1418630" y="6503670"/>
            <a:ext cx="2026801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94"/>
              </a:lnSpc>
              <a:buNone/>
            </a:pPr>
            <a:r>
              <a:rPr lang="en-US" sz="1995" b="1" kern="0" spc="-60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Факт:</a:t>
            </a:r>
            <a:endParaRPr lang="en-US" sz="19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1418630" y="7023021"/>
            <a:ext cx="6965394" cy="6484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53"/>
              </a:lnSpc>
              <a:buNone/>
            </a:pPr>
            <a:r>
              <a:rPr lang="en-US" sz="1596" kern="0" spc="-32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Лёгкие наркотики могут вызвать психологическую и физическую зависимость.</a:t>
            </a:r>
            <a:endParaRPr lang="en-US" sz="15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D9EE45B-C852-4D82-BC58-EDD2E210F7C3}"/>
              </a:ext>
            </a:extLst>
          </p:cNvPr>
          <p:cNvSpPr txBox="1"/>
          <p:nvPr/>
        </p:nvSpPr>
        <p:spPr>
          <a:xfrm>
            <a:off x="152400" y="174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314"/>
          </a:xfrm>
          <a:prstGeom prst="rect">
            <a:avLst/>
          </a:prstGeom>
          <a:solidFill>
            <a:srgbClr val="272525"/>
          </a:solidFill>
          <a:ln w="12859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397681" y="569357"/>
            <a:ext cx="9835039" cy="12942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95"/>
              </a:lnSpc>
              <a:buNone/>
            </a:pPr>
            <a:r>
              <a:rPr lang="en-US" sz="4076" b="1" kern="0" spc="-122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Пути распространения среди молодежи</a:t>
            </a:r>
            <a:endParaRPr lang="en-US" sz="40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687598" y="2277666"/>
            <a:ext cx="41315" cy="5383292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6" name="Shape 4"/>
          <p:cNvSpPr/>
          <p:nvPr/>
        </p:nvSpPr>
        <p:spPr>
          <a:xfrm>
            <a:off x="2941082" y="2651581"/>
            <a:ext cx="724614" cy="41315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7" name="Shape 5"/>
          <p:cNvSpPr/>
          <p:nvPr/>
        </p:nvSpPr>
        <p:spPr>
          <a:xfrm>
            <a:off x="2475309" y="2439472"/>
            <a:ext cx="465773" cy="465773"/>
          </a:xfrm>
          <a:prstGeom prst="roundRect">
            <a:avLst>
              <a:gd name="adj" fmla="val 20004"/>
            </a:avLst>
          </a:prstGeom>
          <a:solidFill>
            <a:srgbClr val="110080"/>
          </a:solidFill>
          <a:ln w="12859">
            <a:solidFill>
              <a:srgbClr val="140099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2636639" y="2478167"/>
            <a:ext cx="143113" cy="388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57"/>
              </a:lnSpc>
              <a:buNone/>
            </a:pPr>
            <a:r>
              <a:rPr lang="en-US" sz="2446" b="1" kern="0" spc="-73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24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3846909" y="2484715"/>
            <a:ext cx="2177177" cy="3234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47"/>
              </a:lnSpc>
              <a:buNone/>
            </a:pPr>
            <a:r>
              <a:rPr lang="en-US" sz="2038" b="1" kern="0" spc="-61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Компания друзей</a:t>
            </a:r>
            <a:endParaRPr lang="en-US" sz="20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3846909" y="3015258"/>
            <a:ext cx="8385810" cy="3312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09"/>
              </a:lnSpc>
              <a:buNone/>
            </a:pPr>
            <a:r>
              <a:rPr lang="en-US" sz="1630" kern="0" spc="-33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Рассмотрим, как друзья могут влиять на решение попробовать легкие наркотики.</a:t>
            </a:r>
            <a:endParaRPr lang="en-US" sz="16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941082" y="4515029"/>
            <a:ext cx="724614" cy="41315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12" name="Shape 10"/>
          <p:cNvSpPr/>
          <p:nvPr/>
        </p:nvSpPr>
        <p:spPr>
          <a:xfrm>
            <a:off x="2475309" y="4302919"/>
            <a:ext cx="465773" cy="465773"/>
          </a:xfrm>
          <a:prstGeom prst="roundRect">
            <a:avLst>
              <a:gd name="adj" fmla="val 20004"/>
            </a:avLst>
          </a:prstGeom>
          <a:solidFill>
            <a:srgbClr val="110080"/>
          </a:solidFill>
          <a:ln w="12859">
            <a:solidFill>
              <a:srgbClr val="140099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617589" y="4341614"/>
            <a:ext cx="181213" cy="388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57"/>
              </a:lnSpc>
              <a:buNone/>
            </a:pPr>
            <a:r>
              <a:rPr lang="en-US" sz="2446" b="1" kern="0" spc="-73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24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3846909" y="4348162"/>
            <a:ext cx="2466380" cy="3234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47"/>
              </a:lnSpc>
              <a:buNone/>
            </a:pPr>
            <a:r>
              <a:rPr lang="en-US" sz="2038" b="1" kern="0" spc="-61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Интернет и соцсети</a:t>
            </a:r>
            <a:endParaRPr lang="en-US" sz="20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3846909" y="4878705"/>
            <a:ext cx="8385810" cy="6624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09"/>
              </a:lnSpc>
              <a:buNone/>
            </a:pPr>
            <a:r>
              <a:rPr lang="en-US" sz="1630" kern="0" spc="-33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Разберём, каким образом веб-ресурсы способствуют распространению наркотических средств.</a:t>
            </a:r>
            <a:endParaRPr lang="en-US" sz="16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2941082" y="6378476"/>
            <a:ext cx="724614" cy="41315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17" name="Shape 15"/>
          <p:cNvSpPr/>
          <p:nvPr/>
        </p:nvSpPr>
        <p:spPr>
          <a:xfrm>
            <a:off x="2475309" y="6166366"/>
            <a:ext cx="465773" cy="465773"/>
          </a:xfrm>
          <a:prstGeom prst="roundRect">
            <a:avLst>
              <a:gd name="adj" fmla="val 20004"/>
            </a:avLst>
          </a:prstGeom>
          <a:solidFill>
            <a:srgbClr val="110080"/>
          </a:solidFill>
          <a:ln w="12859">
            <a:solidFill>
              <a:srgbClr val="140099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2613779" y="6205061"/>
            <a:ext cx="188833" cy="388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57"/>
              </a:lnSpc>
              <a:buNone/>
            </a:pPr>
            <a:r>
              <a:rPr lang="en-US" sz="2446" b="1" kern="0" spc="-73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</a:t>
            </a:r>
            <a:endParaRPr lang="en-US" sz="24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3846909" y="6211610"/>
            <a:ext cx="2070497" cy="3234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47"/>
              </a:lnSpc>
              <a:buNone/>
            </a:pPr>
            <a:r>
              <a:rPr lang="en-US" sz="2038" b="1" kern="0" spc="-61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Стритрейсеры</a:t>
            </a:r>
            <a:endParaRPr lang="en-US" sz="20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3846909" y="6742152"/>
            <a:ext cx="8385810" cy="3312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09"/>
              </a:lnSpc>
              <a:buNone/>
            </a:pPr>
            <a:r>
              <a:rPr lang="en-US" sz="1630" kern="0" spc="-33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Узнаем о практиках и тактиках дилеров с целью привлечения новых клиентов.</a:t>
            </a:r>
            <a:endParaRPr lang="en-US" sz="16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C3B3BB-EC49-4F6F-BC3B-A4F73A4468BE}"/>
              </a:ext>
            </a:extLst>
          </p:cNvPr>
          <p:cNvSpPr txBox="1"/>
          <p:nvPr/>
        </p:nvSpPr>
        <p:spPr>
          <a:xfrm>
            <a:off x="152400" y="174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2136219"/>
            <a:ext cx="831782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Ролевая игра: Соблазн и выбор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3274933"/>
            <a:ext cx="3370064" cy="2818328"/>
          </a:xfrm>
          <a:prstGeom prst="roundRect">
            <a:avLst>
              <a:gd name="adj" fmla="val 3548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73975" y="351091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Соблазн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73975" y="4080272"/>
            <a:ext cx="289810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Попадём в ситуацию, где нам предложат попробовать лёгкие наркотики, и мы будем принимать решение.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630228" y="3274933"/>
            <a:ext cx="3370064" cy="2818328"/>
          </a:xfrm>
          <a:prstGeom prst="roundRect">
            <a:avLst>
              <a:gd name="adj" fmla="val 3548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866209" y="351091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Реакция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866209" y="4080272"/>
            <a:ext cx="289810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Обсудим различные стратегии и подходы к преодолению соблазна и защите своего здоровья.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222462" y="3274933"/>
            <a:ext cx="3370064" cy="2818328"/>
          </a:xfrm>
          <a:prstGeom prst="roundRect">
            <a:avLst>
              <a:gd name="adj" fmla="val 3548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458444" y="3510915"/>
            <a:ext cx="266259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Выработка навыков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458444" y="4080272"/>
            <a:ext cx="289810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Познакомимся с методами развития устойчивости к влиянию легких наркотиков.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B11284-0660-49CA-BFB6-3784DE60487D}"/>
              </a:ext>
            </a:extLst>
          </p:cNvPr>
          <p:cNvSpPr txBox="1"/>
          <p:nvPr/>
        </p:nvSpPr>
        <p:spPr>
          <a:xfrm>
            <a:off x="152400" y="174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045369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Защита своего здоровья: Стратегии и решения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878455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5193030"/>
            <a:ext cx="310241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Здоровый образ жизни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5762387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Обсудим важность физической активности и здорового питания в профилактике наркомании.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878455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519314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Образование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5762506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Рассмотрим, как образовательные программы могут помочь молодежи справиться с соблазнами.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878455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519314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Семья и друзья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5762506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Узнаем, как поддержка со стороны близких может помочь сохранить здоровье.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BEC4D7-C8CE-4A14-94C5-F4C6881894BC}"/>
              </a:ext>
            </a:extLst>
          </p:cNvPr>
          <p:cNvSpPr txBox="1"/>
          <p:nvPr/>
        </p:nvSpPr>
        <p:spPr>
          <a:xfrm>
            <a:off x="152400" y="174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3564969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Подведение итогов: Здоровье в ваших руках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5286970"/>
            <a:ext cx="1055441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Мы разобрались с понятием лёгких наркотиков, их влиянием и распространением. Запомните, что ваше здоровье и будущее всегда зависят от ваших решений и выборов. Будьте мудрыми!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3331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FBCAA0-05EA-4214-944A-E9D1A826366C}"/>
              </a:ext>
            </a:extLst>
          </p:cNvPr>
          <p:cNvSpPr txBox="1"/>
          <p:nvPr/>
        </p:nvSpPr>
        <p:spPr>
          <a:xfrm>
            <a:off x="152400" y="1749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421</Words>
  <Application>Microsoft Office PowerPoint</Application>
  <PresentationFormat>Произвольный</PresentationFormat>
  <Paragraphs>74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2023-09-18T07:20:06Z</dcterms:created>
  <dcterms:modified xsi:type="dcterms:W3CDTF">2023-09-18T07:26:10Z</dcterms:modified>
</cp:coreProperties>
</file>