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09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6319599" y="56911"/>
            <a:ext cx="7477601" cy="17987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8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Алкогольная трясина - классный час в 9 классе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8" y="2017334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Почему важно говорить с детьми о вреде алкоголя и как научиться противостоять давлени</a:t>
            </a:r>
            <a:r>
              <a:rPr lang="ru-RU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ю</a:t>
            </a: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4CBD34-8797-4C99-B73B-86AF494D3776}"/>
              </a:ext>
            </a:extLst>
          </p:cNvPr>
          <p:cNvSpPr txBox="1"/>
          <p:nvPr/>
        </p:nvSpPr>
        <p:spPr>
          <a:xfrm>
            <a:off x="6640286" y="4114800"/>
            <a:ext cx="683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9 классе по теме: "Алкогольная трясина"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31399-9FC0-4308-A720-2BC381F4FD93}"/>
              </a:ext>
            </a:extLst>
          </p:cNvPr>
          <p:cNvSpPr txBox="1"/>
          <p:nvPr/>
        </p:nvSpPr>
        <p:spPr>
          <a:xfrm>
            <a:off x="130628" y="681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3731895" y="442198"/>
            <a:ext cx="6957060" cy="500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44"/>
              </a:lnSpc>
              <a:buNone/>
            </a:pPr>
            <a:r>
              <a:rPr lang="en-US" sz="3156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Признаки алкогольного опьянения</a:t>
            </a:r>
            <a:endParaRPr lang="en-US" sz="31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895" y="1263610"/>
            <a:ext cx="2228493" cy="137719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731895" y="2841069"/>
            <a:ext cx="1602938" cy="250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72"/>
              </a:lnSpc>
              <a:buNone/>
            </a:pPr>
            <a:r>
              <a:rPr lang="en-US" sz="1578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Слабость</a:t>
            </a:r>
            <a:endParaRPr lang="en-US" sz="15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3731895" y="3251716"/>
            <a:ext cx="2228493" cy="769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20"/>
              </a:lnSpc>
              <a:buNone/>
            </a:pPr>
            <a:r>
              <a:rPr lang="en-US" sz="1262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Человек становится менее активным и имеет замедленную реакцию.</a:t>
            </a:r>
            <a:endParaRPr lang="en-US" sz="12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75" y="1263610"/>
            <a:ext cx="2228612" cy="137731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200775" y="2841188"/>
            <a:ext cx="1602938" cy="250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72"/>
              </a:lnSpc>
              <a:buNone/>
            </a:pPr>
            <a:r>
              <a:rPr lang="en-US" sz="1578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Настроение</a:t>
            </a:r>
            <a:endParaRPr lang="en-US" sz="15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6200775" y="3251835"/>
            <a:ext cx="2228612" cy="7690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20"/>
              </a:lnSpc>
              <a:buNone/>
            </a:pPr>
            <a:r>
              <a:rPr lang="en-US" sz="1262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Возможны агрессия, болтовня, безразличие или раздражение.</a:t>
            </a:r>
            <a:endParaRPr lang="en-US" sz="12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9774" y="1263610"/>
            <a:ext cx="2228612" cy="137731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669774" y="2841188"/>
            <a:ext cx="1602938" cy="250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72"/>
              </a:lnSpc>
              <a:buNone/>
            </a:pPr>
            <a:r>
              <a:rPr lang="en-US" sz="1578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Здоровье</a:t>
            </a:r>
            <a:endParaRPr lang="en-US" sz="15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8669774" y="3251835"/>
            <a:ext cx="2228612" cy="10253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20"/>
              </a:lnSpc>
              <a:buNone/>
            </a:pPr>
            <a:r>
              <a:rPr lang="en-US" sz="1262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Болезненные головные боли, тошнота, рвота и сонливость могут заставить человека потерять сознание.</a:t>
            </a:r>
            <a:endParaRPr lang="en-US" sz="12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895" y="4517588"/>
            <a:ext cx="2228493" cy="1377196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3731895" y="6095048"/>
            <a:ext cx="1602938" cy="2503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72"/>
              </a:lnSpc>
              <a:buNone/>
            </a:pPr>
            <a:r>
              <a:rPr lang="en-US" sz="1578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Последствия</a:t>
            </a:r>
            <a:endParaRPr lang="en-US" sz="15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3731895" y="6505694"/>
            <a:ext cx="2228493" cy="1281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20"/>
              </a:lnSpc>
              <a:buNone/>
            </a:pPr>
            <a:r>
              <a:rPr lang="en-US" sz="1262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Пьяный за рулем или находящийся в общественном месте может быть задержан и оштрафован.</a:t>
            </a:r>
            <a:endParaRPr lang="en-US" sz="12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D1A128-8875-4CF8-A7E4-4406E5C95E62}"/>
              </a:ext>
            </a:extLst>
          </p:cNvPr>
          <p:cNvSpPr txBox="1"/>
          <p:nvPr/>
        </p:nvSpPr>
        <p:spPr>
          <a:xfrm>
            <a:off x="130628" y="681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833199" y="715923"/>
            <a:ext cx="69037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Зависимость от алкоголя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191714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1029772" y="1958816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55313" y="199346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Развитие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2562820"/>
            <a:ext cx="290560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Выбор группы друзей, отклонение от учебы, психологические проблемы и появление эмоциональных нарушений могут привести к развитию зависимости от алкоголя.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4683085" y="191714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0" name="Text 7"/>
          <p:cNvSpPr/>
          <p:nvPr/>
        </p:nvSpPr>
        <p:spPr>
          <a:xfrm>
            <a:off x="4841557" y="195881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05199" y="199346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Профилактика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405199" y="2562820"/>
            <a:ext cx="2905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Помогите своим друзьям и близким избежать проблем, связанных с алкоголем. Оказывайте поддержку, поддерживайте общение, пробуйте новое вместе.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33199" y="544639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4" name="Text 11"/>
          <p:cNvSpPr/>
          <p:nvPr/>
        </p:nvSpPr>
        <p:spPr>
          <a:xfrm>
            <a:off x="984052" y="5488067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55313" y="552271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Избежание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092071"/>
            <a:ext cx="675548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Некоторые люди могут наслаждаться алкоголем и не попасть в зависимость. Однако, если вы обнаружите, что выпивка влияет на вашу жизнь и здоровье, не дайте ей забрать всё ваше время и внимание.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6FEE05A-F60C-4597-8D58-4F38EC43941A}"/>
              </a:ext>
            </a:extLst>
          </p:cNvPr>
          <p:cNvSpPr txBox="1"/>
          <p:nvPr/>
        </p:nvSpPr>
        <p:spPr>
          <a:xfrm>
            <a:off x="130628" y="681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004417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Алкоголь и мозг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348389" y="3254216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Память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348389" y="3892868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Избыточное потребление алкоголя может приводить к ухудшению памяти и затруднениям с концентрацией в будущем.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47398" y="3254216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Развитие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47398" y="3892868"/>
            <a:ext cx="2949416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Подростки, которые употребляют алкоголь могут испытывать задержку в развитии мозга и интеллектуальных способностей.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46406" y="3254216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Мышление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46406" y="3892868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Высокая доза алкоголя может привести к изменению мышления, снизить реакцию и детализацию восприятия.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0F7201-B58A-4234-9C11-7E76810F72D3}"/>
              </a:ext>
            </a:extLst>
          </p:cNvPr>
          <p:cNvSpPr txBox="1"/>
          <p:nvPr/>
        </p:nvSpPr>
        <p:spPr>
          <a:xfrm>
            <a:off x="130628" y="681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101209"/>
            <a:ext cx="5113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Алкоголь и органы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239923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42662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Печень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995982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Алкоголь разрушает клетки печени, что может привести к циррозу.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239923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42662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Сердце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770602" y="4995982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Использование алкоголя может привести к повышению артериального давления, увеличению риска инфаркта и развитию аритмии.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239923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426744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Поджелудочная железа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92816" y="5343287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Регулярное употребление алкоголя может привести к диабету и различным заболеваниям поджелудочной железы.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0774E6-C011-4200-8973-E11F871DF5CA}"/>
              </a:ext>
            </a:extLst>
          </p:cNvPr>
          <p:cNvSpPr txBox="1"/>
          <p:nvPr/>
        </p:nvSpPr>
        <p:spPr>
          <a:xfrm>
            <a:off x="130628" y="681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821293"/>
            <a:ext cx="68808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Профилактика и помощь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1960007"/>
            <a:ext cx="4855726" cy="2435304"/>
          </a:xfrm>
          <a:prstGeom prst="roundRect">
            <a:avLst>
              <a:gd name="adj" fmla="val 5474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2570559" y="2182177"/>
            <a:ext cx="4274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Будьте внимательны к близким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70559" y="2751534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Помогайте своим близким и друзьям, которые могут находиться в рисковых ситуациях, связанных с алкоголем.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1960007"/>
            <a:ext cx="4855726" cy="2435304"/>
          </a:xfrm>
          <a:prstGeom prst="roundRect">
            <a:avLst>
              <a:gd name="adj" fmla="val 5474"/>
            </a:avLst>
          </a:prstGeom>
          <a:solidFill>
            <a:srgbClr val="FFE0E0"/>
          </a:solidFill>
          <a:ln/>
        </p:spPr>
      </p:sp>
      <p:sp>
        <p:nvSpPr>
          <p:cNvPr id="9" name="Text 6"/>
          <p:cNvSpPr/>
          <p:nvPr/>
        </p:nvSpPr>
        <p:spPr>
          <a:xfrm>
            <a:off x="7648456" y="2182177"/>
            <a:ext cx="3055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Не вступайте в сделки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48456" y="2751534"/>
            <a:ext cx="441138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 пробуйте алкоголь на доверие своих друзей, не занимайте деньги у них и не вступайте в "весёлые" предложения под напором 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348389" y="4617482"/>
            <a:ext cx="4855726" cy="2790706"/>
          </a:xfrm>
          <a:prstGeom prst="roundRect">
            <a:avLst>
              <a:gd name="adj" fmla="val 4777"/>
            </a:avLst>
          </a:prstGeom>
          <a:solidFill>
            <a:srgbClr val="FFE0E0"/>
          </a:solidFill>
          <a:ln/>
        </p:spPr>
      </p:sp>
      <p:sp>
        <p:nvSpPr>
          <p:cNvPr id="12" name="Text 9"/>
          <p:cNvSpPr/>
          <p:nvPr/>
        </p:nvSpPr>
        <p:spPr>
          <a:xfrm>
            <a:off x="2570559" y="4839653"/>
            <a:ext cx="2735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Выберите свой путь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570559" y="5409009"/>
            <a:ext cx="441138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Ищите свои увлечения и хобби, посещайте мероприятия, учитесь новому. Никто не должен чувствовать себя исключенным или скучающим.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4617482"/>
            <a:ext cx="4855726" cy="2790706"/>
          </a:xfrm>
          <a:prstGeom prst="roundRect">
            <a:avLst>
              <a:gd name="adj" fmla="val 4777"/>
            </a:avLst>
          </a:prstGeom>
          <a:solidFill>
            <a:srgbClr val="FFE0E0"/>
          </a:solidFill>
          <a:ln/>
        </p:spPr>
      </p:sp>
      <p:sp>
        <p:nvSpPr>
          <p:cNvPr id="15" name="Text 12"/>
          <p:cNvSpPr/>
          <p:nvPr/>
        </p:nvSpPr>
        <p:spPr>
          <a:xfrm>
            <a:off x="7648456" y="4839653"/>
            <a:ext cx="37261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Посмотрите правде в глаза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48456" y="5409009"/>
            <a:ext cx="441138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Если вы подозреваете, что у вас есть проблемы с алкоголем, попробуйте обратиться к профессионалам, которые смогут предложить вам поддержку и помощь.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CDB35C-3AA0-475F-8779-700B04A8FD35}"/>
              </a:ext>
            </a:extLst>
          </p:cNvPr>
          <p:cNvSpPr txBox="1"/>
          <p:nvPr/>
        </p:nvSpPr>
        <p:spPr>
          <a:xfrm>
            <a:off x="130628" y="681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1354455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2935" y="2493169"/>
            <a:ext cx="44410" cy="4381976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6" name="Shape 3"/>
          <p:cNvSpPr/>
          <p:nvPr/>
        </p:nvSpPr>
        <p:spPr>
          <a:xfrm>
            <a:off x="7565053" y="2894469"/>
            <a:ext cx="777597" cy="4441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7" name="Shape 4"/>
          <p:cNvSpPr/>
          <p:nvPr/>
        </p:nvSpPr>
        <p:spPr>
          <a:xfrm>
            <a:off x="7065109" y="266676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8" name="Text 5"/>
          <p:cNvSpPr/>
          <p:nvPr/>
        </p:nvSpPr>
        <p:spPr>
          <a:xfrm>
            <a:off x="7261681" y="2708434"/>
            <a:ext cx="1066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537138" y="271533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Здоровье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537138" y="3284696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Алкоголь может оказать вредное воздействие на вас и ваших близких.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287512" y="4005322"/>
            <a:ext cx="777597" cy="4441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109" y="377761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3" name="Text 10"/>
          <p:cNvSpPr/>
          <p:nvPr/>
        </p:nvSpPr>
        <p:spPr>
          <a:xfrm>
            <a:off x="7223581" y="381928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730823" y="3826193"/>
            <a:ext cx="2362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Ответственность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348389" y="4395549"/>
            <a:ext cx="37446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Каждый должен быть ответственен за свои поступки и здоровье.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65053" y="5196542"/>
            <a:ext cx="777597" cy="4441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109" y="496883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8" name="Text 15"/>
          <p:cNvSpPr/>
          <p:nvPr/>
        </p:nvSpPr>
        <p:spPr>
          <a:xfrm>
            <a:off x="7215961" y="5010507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537138" y="50174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Выбор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537138" y="5586770"/>
            <a:ext cx="374475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Выбирайте крепкие и незабываемые впечатления вместо пустой "весёлости".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4C1A8-1175-4CF1-8879-0D227CBC2381}"/>
              </a:ext>
            </a:extLst>
          </p:cNvPr>
          <p:cNvSpPr txBox="1"/>
          <p:nvPr/>
        </p:nvSpPr>
        <p:spPr>
          <a:xfrm>
            <a:off x="130628" y="6818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465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2023-09-17T09:52:58Z</dcterms:created>
  <dcterms:modified xsi:type="dcterms:W3CDTF">2023-09-17T09:58:25Z</dcterms:modified>
</cp:coreProperties>
</file>