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26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451740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Мир медицины: профессия врача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2451394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Профориентационный урок для школьников от 6 до 11 классов, посвященный миру медицины и профессии врача.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93C21D-4B11-4322-BB5E-F4F5CD724893}"/>
              </a:ext>
            </a:extLst>
          </p:cNvPr>
          <p:cNvSpPr txBox="1"/>
          <p:nvPr/>
        </p:nvSpPr>
        <p:spPr>
          <a:xfrm>
            <a:off x="833198" y="3985310"/>
            <a:ext cx="7026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"Моя Россия – новые горизонты" по теме: "Профессия: врач"</a:t>
            </a: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E2AFE-7F3C-4302-8236-682F17AE3720}"/>
              </a:ext>
            </a:extLst>
          </p:cNvPr>
          <p:cNvSpPr txBox="1"/>
          <p:nvPr/>
        </p:nvSpPr>
        <p:spPr>
          <a:xfrm>
            <a:off x="12580452" y="71515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72069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Зачем нужен профориентационный урок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442698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Профориентационный урок помогает школьникам выбрать свое будущее направление и получить первоначальную информацию о профессии и понять, в чем заключается профессиональная деятельность данной специальности.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61A93D-8364-40BD-81A6-BDA7EBB9B666}"/>
              </a:ext>
            </a:extLst>
          </p:cNvPr>
          <p:cNvSpPr txBox="1"/>
          <p:nvPr/>
        </p:nvSpPr>
        <p:spPr>
          <a:xfrm>
            <a:off x="12580452" y="71515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4" name="Text 2"/>
          <p:cNvSpPr/>
          <p:nvPr/>
        </p:nvSpPr>
        <p:spPr>
          <a:xfrm>
            <a:off x="2105501" y="603171"/>
            <a:ext cx="9037320" cy="6854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98"/>
              </a:lnSpc>
              <a:buNone/>
            </a:pPr>
            <a:r>
              <a:rPr lang="en-US" sz="4318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Общие факты о профессии врача</a:t>
            </a:r>
            <a:endParaRPr lang="en-US" sz="43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105501" y="1727240"/>
            <a:ext cx="10419278" cy="10526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4"/>
              </a:lnSpc>
              <a:buNone/>
            </a:pPr>
            <a:r>
              <a:rPr lang="en-US" sz="1727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Врач - это специалист, который занимается профессиональной медицинской деятельностью, оказывает медицинскую помощь больным и организует работу медицинского учреждения в целом.</a:t>
            </a:r>
            <a:endParaRPr lang="en-US" sz="17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501" y="3026569"/>
            <a:ext cx="3253740" cy="201084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105501" y="5311497"/>
            <a:ext cx="2918460" cy="3426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99"/>
              </a:lnSpc>
              <a:buNone/>
            </a:pPr>
            <a:r>
              <a:rPr lang="en-US" sz="2159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Медицинские центры</a:t>
            </a:r>
            <a:endParaRPr lang="en-US" sz="21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105501" y="5873472"/>
            <a:ext cx="3253740" cy="17543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64"/>
              </a:lnSpc>
              <a:buNone/>
            </a:pPr>
            <a:r>
              <a:rPr lang="en-US" sz="1727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На территории города действуют различные медицинские центры, в которых трудятся врачи различных направлений.</a:t>
            </a:r>
            <a:endParaRPr lang="en-US" sz="17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211" y="3026569"/>
            <a:ext cx="3253740" cy="201084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688211" y="5311497"/>
            <a:ext cx="3253740" cy="685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9"/>
              </a:lnSpc>
              <a:buNone/>
            </a:pPr>
            <a:r>
              <a:rPr lang="en-US" sz="2159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Специалисты медицины</a:t>
            </a:r>
            <a:endParaRPr lang="en-US" sz="21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688211" y="6216134"/>
            <a:ext cx="3253740" cy="14035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64"/>
              </a:lnSpc>
              <a:buNone/>
            </a:pPr>
            <a:r>
              <a:rPr lang="en-US" sz="1727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Среди врачей есть терапевты, хирурги, травматологи, неврологи, стоматологи и другие.</a:t>
            </a:r>
            <a:endParaRPr lang="en-US" sz="17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921" y="3026569"/>
            <a:ext cx="3253859" cy="201096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270921" y="5311616"/>
            <a:ext cx="2193488" cy="3426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99"/>
              </a:lnSpc>
              <a:buNone/>
            </a:pPr>
            <a:r>
              <a:rPr lang="en-US" sz="2159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Лечение</a:t>
            </a:r>
            <a:endParaRPr lang="en-US" sz="21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9270921" y="5873591"/>
            <a:ext cx="3253859" cy="14035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64"/>
              </a:lnSpc>
              <a:buNone/>
            </a:pPr>
            <a:r>
              <a:rPr lang="en-US" sz="1727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Лечение зависит от видов и стадий заболеваний, их сложности и уровня научно-технического прогресса.</a:t>
            </a:r>
            <a:endParaRPr lang="en-US" sz="17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7DB466-1373-4834-BFDF-0C677F1E0C57}"/>
              </a:ext>
            </a:extLst>
          </p:cNvPr>
          <p:cNvSpPr txBox="1"/>
          <p:nvPr/>
        </p:nvSpPr>
        <p:spPr>
          <a:xfrm>
            <a:off x="12580452" y="71515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4" name="Text 2"/>
          <p:cNvSpPr/>
          <p:nvPr/>
        </p:nvSpPr>
        <p:spPr>
          <a:xfrm>
            <a:off x="662107" y="1738193"/>
            <a:ext cx="5090160" cy="5518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45"/>
              </a:lnSpc>
              <a:buNone/>
            </a:pPr>
            <a:r>
              <a:rPr lang="en-US" sz="3476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Специализация врачей</a:t>
            </a:r>
            <a:endParaRPr lang="en-US" sz="34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62107" y="2554843"/>
            <a:ext cx="7819787" cy="5648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25"/>
              </a:lnSpc>
              <a:buNone/>
            </a:pPr>
            <a:r>
              <a:rPr lang="en-US" sz="139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Врачи могут специализироваться на различных направлениях медицины в зависимости от выбора и желания самого врача и от многих других факторов.</a:t>
            </a:r>
            <a:endParaRPr lang="en-US" sz="13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62107" y="3456265"/>
            <a:ext cx="397193" cy="397193"/>
          </a:xfrm>
          <a:prstGeom prst="roundRect">
            <a:avLst>
              <a:gd name="adj" fmla="val 26675"/>
            </a:avLst>
          </a:prstGeom>
          <a:solidFill>
            <a:srgbClr val="393636"/>
          </a:solidFill>
          <a:ln/>
        </p:spPr>
      </p:sp>
      <p:sp>
        <p:nvSpPr>
          <p:cNvPr id="7" name="Text 5"/>
          <p:cNvSpPr/>
          <p:nvPr/>
        </p:nvSpPr>
        <p:spPr>
          <a:xfrm>
            <a:off x="803553" y="3489246"/>
            <a:ext cx="114300" cy="3311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7"/>
              </a:lnSpc>
              <a:buNone/>
            </a:pPr>
            <a:r>
              <a:rPr lang="en-US" sz="2086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</a:t>
            </a:r>
            <a:endParaRPr lang="en-US" sz="20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235869" y="3516868"/>
            <a:ext cx="1765816" cy="2758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3"/>
              </a:lnSpc>
              <a:buNone/>
            </a:pPr>
            <a:r>
              <a:rPr lang="en-US" sz="1738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Хирург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235869" y="3969306"/>
            <a:ext cx="3247906" cy="11296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25"/>
              </a:lnSpc>
              <a:buNone/>
            </a:pPr>
            <a:r>
              <a:rPr lang="en-US" sz="139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Работает в области хирургии, проводит операции и оперативные вмешательства в лечении заболеваний</a:t>
            </a:r>
            <a:endParaRPr lang="en-US" sz="13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660344" y="3456265"/>
            <a:ext cx="397193" cy="397193"/>
          </a:xfrm>
          <a:prstGeom prst="roundRect">
            <a:avLst>
              <a:gd name="adj" fmla="val 26675"/>
            </a:avLst>
          </a:prstGeom>
          <a:solidFill>
            <a:srgbClr val="393636"/>
          </a:solidFill>
          <a:ln/>
        </p:spPr>
      </p:sp>
      <p:sp>
        <p:nvSpPr>
          <p:cNvPr id="11" name="Text 9"/>
          <p:cNvSpPr/>
          <p:nvPr/>
        </p:nvSpPr>
        <p:spPr>
          <a:xfrm>
            <a:off x="4782741" y="3489246"/>
            <a:ext cx="152400" cy="3311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7"/>
              </a:lnSpc>
              <a:buNone/>
            </a:pPr>
            <a:r>
              <a:rPr lang="en-US" sz="2086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</a:t>
            </a:r>
            <a:endParaRPr lang="en-US" sz="20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234107" y="3516868"/>
            <a:ext cx="1765816" cy="2758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3"/>
              </a:lnSpc>
              <a:buNone/>
            </a:pPr>
            <a:r>
              <a:rPr lang="en-US" sz="1738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Терапевт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234107" y="3969306"/>
            <a:ext cx="3247906" cy="8472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25"/>
              </a:lnSpc>
              <a:buNone/>
            </a:pPr>
            <a:r>
              <a:rPr lang="en-US" sz="139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Ведет пациента и занимается диагностикой и лечением заболеваний</a:t>
            </a:r>
            <a:endParaRPr lang="en-US" sz="13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62107" y="5413534"/>
            <a:ext cx="397193" cy="397193"/>
          </a:xfrm>
          <a:prstGeom prst="roundRect">
            <a:avLst>
              <a:gd name="adj" fmla="val 26675"/>
            </a:avLst>
          </a:prstGeom>
          <a:solidFill>
            <a:srgbClr val="393636"/>
          </a:solidFill>
          <a:ln/>
        </p:spPr>
      </p:sp>
      <p:sp>
        <p:nvSpPr>
          <p:cNvPr id="15" name="Text 13"/>
          <p:cNvSpPr/>
          <p:nvPr/>
        </p:nvSpPr>
        <p:spPr>
          <a:xfrm>
            <a:off x="788313" y="5446514"/>
            <a:ext cx="144780" cy="3311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7"/>
              </a:lnSpc>
              <a:buNone/>
            </a:pPr>
            <a:r>
              <a:rPr lang="en-US" sz="2086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</a:t>
            </a:r>
            <a:endParaRPr lang="en-US" sz="20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235869" y="5474137"/>
            <a:ext cx="1765816" cy="2758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3"/>
              </a:lnSpc>
              <a:buNone/>
            </a:pPr>
            <a:r>
              <a:rPr lang="en-US" sz="1738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Травматолог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235869" y="5926574"/>
            <a:ext cx="3247906" cy="5648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25"/>
              </a:lnSpc>
              <a:buNone/>
            </a:pPr>
            <a:r>
              <a:rPr lang="en-US" sz="139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Занимается лечением травм костей, суставов, мышц и связок.</a:t>
            </a:r>
            <a:endParaRPr lang="en-US" sz="13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4660344" y="5413534"/>
            <a:ext cx="397193" cy="397193"/>
          </a:xfrm>
          <a:prstGeom prst="roundRect">
            <a:avLst>
              <a:gd name="adj" fmla="val 26675"/>
            </a:avLst>
          </a:prstGeom>
          <a:solidFill>
            <a:srgbClr val="393636"/>
          </a:solidFill>
          <a:ln/>
        </p:spPr>
      </p:sp>
      <p:sp>
        <p:nvSpPr>
          <p:cNvPr id="19" name="Text 17"/>
          <p:cNvSpPr/>
          <p:nvPr/>
        </p:nvSpPr>
        <p:spPr>
          <a:xfrm>
            <a:off x="4782741" y="5446514"/>
            <a:ext cx="152400" cy="3311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7"/>
              </a:lnSpc>
              <a:buNone/>
            </a:pPr>
            <a:r>
              <a:rPr lang="en-US" sz="2086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4</a:t>
            </a:r>
            <a:endParaRPr lang="en-US" sz="20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234107" y="5474137"/>
            <a:ext cx="1765816" cy="2758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3"/>
              </a:lnSpc>
              <a:buNone/>
            </a:pPr>
            <a:r>
              <a:rPr lang="en-US" sz="1738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Педиатр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5234107" y="5926574"/>
            <a:ext cx="3247906" cy="5648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25"/>
              </a:lnSpc>
              <a:buNone/>
            </a:pPr>
            <a:r>
              <a:rPr lang="en-US" sz="139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Специализируется на лечении заболеваний детей и подростков</a:t>
            </a:r>
            <a:endParaRPr lang="en-US" sz="13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167F7CD-271A-4610-A7A9-BBBECCFBF3BA}"/>
              </a:ext>
            </a:extLst>
          </p:cNvPr>
          <p:cNvSpPr txBox="1"/>
          <p:nvPr/>
        </p:nvSpPr>
        <p:spPr>
          <a:xfrm>
            <a:off x="12580452" y="71515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3172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4" name="Text 2"/>
          <p:cNvSpPr/>
          <p:nvPr/>
        </p:nvSpPr>
        <p:spPr>
          <a:xfrm>
            <a:off x="2545794" y="552212"/>
            <a:ext cx="9538692" cy="12551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41"/>
              </a:lnSpc>
              <a:buNone/>
            </a:pPr>
            <a:r>
              <a:rPr lang="en-US" sz="3953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Качества, которые помогут в профессии</a:t>
            </a:r>
            <a:endParaRPr lang="en-US" sz="39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545794" y="2208967"/>
            <a:ext cx="9538692" cy="9640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Врач - это ответственная профессия, которая требует высокой моральной и психологической устойчивости. Для того, чтобы стать успешным врачом, необходимо обладать определенными качествами.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545794" y="3398877"/>
            <a:ext cx="4669036" cy="1879997"/>
          </a:xfrm>
          <a:prstGeom prst="roundRect">
            <a:avLst>
              <a:gd name="adj" fmla="val 6409"/>
            </a:avLst>
          </a:prstGeom>
          <a:solidFill>
            <a:srgbClr val="393636"/>
          </a:solidFill>
          <a:ln/>
        </p:spPr>
      </p:sp>
      <p:sp>
        <p:nvSpPr>
          <p:cNvPr id="7" name="Text 5"/>
          <p:cNvSpPr/>
          <p:nvPr/>
        </p:nvSpPr>
        <p:spPr>
          <a:xfrm>
            <a:off x="2746534" y="3599617"/>
            <a:ext cx="2667000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1"/>
              </a:lnSpc>
              <a:buNone/>
            </a:pPr>
            <a:r>
              <a:rPr lang="en-US" sz="1977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Доброжелательность</a:t>
            </a:r>
            <a:endParaRPr lang="en-US" sz="19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746534" y="4114086"/>
            <a:ext cx="4267557" cy="9640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Уметь понимать и проявлять заботу о пациентах для создания атмосферы уверенности и надежности.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15570" y="3398877"/>
            <a:ext cx="4669036" cy="1879997"/>
          </a:xfrm>
          <a:prstGeom prst="roundRect">
            <a:avLst>
              <a:gd name="adj" fmla="val 6409"/>
            </a:avLst>
          </a:prstGeom>
          <a:solidFill>
            <a:srgbClr val="393636"/>
          </a:solidFill>
          <a:ln/>
        </p:spPr>
      </p:sp>
      <p:sp>
        <p:nvSpPr>
          <p:cNvPr id="10" name="Text 8"/>
          <p:cNvSpPr/>
          <p:nvPr/>
        </p:nvSpPr>
        <p:spPr>
          <a:xfrm>
            <a:off x="7616309" y="3599617"/>
            <a:ext cx="2008108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1"/>
              </a:lnSpc>
              <a:buNone/>
            </a:pPr>
            <a:r>
              <a:rPr lang="en-US" sz="1977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Точность</a:t>
            </a:r>
            <a:endParaRPr lang="en-US" sz="19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616309" y="4114086"/>
            <a:ext cx="4267557" cy="9640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Способность вести документацию точно и аккуратно, чтобы соблюсти правила записи медицинской документации.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545794" y="5479613"/>
            <a:ext cx="4669036" cy="2201347"/>
          </a:xfrm>
          <a:prstGeom prst="roundRect">
            <a:avLst>
              <a:gd name="adj" fmla="val 5473"/>
            </a:avLst>
          </a:prstGeom>
          <a:solidFill>
            <a:srgbClr val="393636"/>
          </a:solidFill>
          <a:ln/>
        </p:spPr>
      </p:sp>
      <p:sp>
        <p:nvSpPr>
          <p:cNvPr id="13" name="Text 11"/>
          <p:cNvSpPr/>
          <p:nvPr/>
        </p:nvSpPr>
        <p:spPr>
          <a:xfrm>
            <a:off x="2746534" y="5680353"/>
            <a:ext cx="3756660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1"/>
              </a:lnSpc>
              <a:buNone/>
            </a:pPr>
            <a:r>
              <a:rPr lang="en-US" sz="1977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Эмоциональная устойчивость</a:t>
            </a:r>
            <a:endParaRPr lang="en-US" sz="19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746534" y="6194822"/>
            <a:ext cx="4267557" cy="642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Врач должен уметь сохранять равновесие и самообладание даже в крайне ситуации.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15570" y="5479613"/>
            <a:ext cx="4669036" cy="2201347"/>
          </a:xfrm>
          <a:prstGeom prst="roundRect">
            <a:avLst>
              <a:gd name="adj" fmla="val 5473"/>
            </a:avLst>
          </a:prstGeom>
          <a:solidFill>
            <a:srgbClr val="393636"/>
          </a:solidFill>
          <a:ln/>
        </p:spPr>
      </p:sp>
      <p:sp>
        <p:nvSpPr>
          <p:cNvPr id="16" name="Text 14"/>
          <p:cNvSpPr/>
          <p:nvPr/>
        </p:nvSpPr>
        <p:spPr>
          <a:xfrm>
            <a:off x="7616309" y="5680353"/>
            <a:ext cx="2008108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1"/>
              </a:lnSpc>
              <a:buNone/>
            </a:pPr>
            <a:r>
              <a:rPr lang="en-US" sz="1977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Проактивность</a:t>
            </a:r>
            <a:endParaRPr lang="en-US" sz="19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616309" y="6194822"/>
            <a:ext cx="4267557" cy="1285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Необходимо постоянно учиться и развиваться, объединяться для совместной работы над решениями трудных проблем.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F6F32A-8E18-4CBB-978A-B8E49323FBA0}"/>
              </a:ext>
            </a:extLst>
          </p:cNvPr>
          <p:cNvSpPr txBox="1"/>
          <p:nvPr/>
        </p:nvSpPr>
        <p:spPr>
          <a:xfrm>
            <a:off x="12580452" y="71515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4" name="Text 2"/>
          <p:cNvSpPr/>
          <p:nvPr/>
        </p:nvSpPr>
        <p:spPr>
          <a:xfrm>
            <a:off x="2505551" y="556855"/>
            <a:ext cx="9619178" cy="12656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83"/>
              </a:lnSpc>
              <a:buNone/>
            </a:pPr>
            <a:r>
              <a:rPr lang="en-US" sz="3986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Возможности для развития врачебной карьеры</a:t>
            </a:r>
            <a:endParaRPr lang="en-US" sz="39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505551" y="2227421"/>
            <a:ext cx="9619178" cy="647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1"/>
              </a:lnSpc>
              <a:buNone/>
            </a:pPr>
            <a:r>
              <a:rPr lang="en-US" sz="1595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Врачебная карьера может развиваться в многих направлениях, от врача в лечебном учреждении до высокопоставленного чиновника в министерстве здравоохранения.</a:t>
            </a:r>
            <a:endParaRPr lang="en-US" sz="15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551" y="3103126"/>
            <a:ext cx="3003828" cy="185642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505551" y="5212675"/>
            <a:ext cx="2628900" cy="3163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2"/>
              </a:lnSpc>
              <a:buNone/>
            </a:pPr>
            <a:r>
              <a:rPr lang="en-US" sz="1993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Ученая деятельность</a:t>
            </a:r>
            <a:endParaRPr lang="en-US" sz="19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505551" y="5731431"/>
            <a:ext cx="3003828" cy="19438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1"/>
              </a:lnSpc>
              <a:buNone/>
            </a:pPr>
            <a:r>
              <a:rPr lang="en-US" sz="1595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Увлекательный и насыщенный путь, который представляет возможность не только лечить, но и помогать развивать мировую медицину.</a:t>
            </a:r>
            <a:endParaRPr lang="en-US" sz="15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107" y="3103126"/>
            <a:ext cx="3003947" cy="185654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813107" y="5212794"/>
            <a:ext cx="3003947" cy="632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2"/>
              </a:lnSpc>
              <a:buNone/>
            </a:pPr>
            <a:r>
              <a:rPr lang="en-US" sz="1993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Лабораторные исследования</a:t>
            </a:r>
            <a:endParaRPr lang="en-US" sz="19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13107" y="6047899"/>
            <a:ext cx="3003947" cy="12958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1"/>
              </a:lnSpc>
              <a:buNone/>
            </a:pPr>
            <a:r>
              <a:rPr lang="en-US" sz="1595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Разработка методов лечения, постановка диагнозов, создание лабораторных препаратов.</a:t>
            </a:r>
            <a:endParaRPr lang="en-US" sz="15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783" y="3103126"/>
            <a:ext cx="3003947" cy="185654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120783" y="5212794"/>
            <a:ext cx="3003947" cy="9490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2"/>
              </a:lnSpc>
              <a:buNone/>
            </a:pPr>
            <a:r>
              <a:rPr lang="en-US" sz="1993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Участие в конференциях и симпозиумах</a:t>
            </a:r>
            <a:endParaRPr lang="en-US" sz="19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9120783" y="6364248"/>
            <a:ext cx="3003947" cy="12958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1"/>
              </a:lnSpc>
              <a:buNone/>
            </a:pPr>
            <a:r>
              <a:rPr lang="en-US" sz="1595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Обмен опытом и знаниями с ведущими специалистами как внутри страны, так и за ее пределами.</a:t>
            </a:r>
            <a:endParaRPr lang="en-US" sz="15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1D91FF-E3D2-4EC5-BE7A-B017690F5C1F}"/>
              </a:ext>
            </a:extLst>
          </p:cNvPr>
          <p:cNvSpPr txBox="1"/>
          <p:nvPr/>
        </p:nvSpPr>
        <p:spPr>
          <a:xfrm>
            <a:off x="12580452" y="71515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4" name="Text 2"/>
          <p:cNvSpPr/>
          <p:nvPr/>
        </p:nvSpPr>
        <p:spPr>
          <a:xfrm>
            <a:off x="2639735" y="542687"/>
            <a:ext cx="9350931" cy="12303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44"/>
              </a:lnSpc>
              <a:buNone/>
            </a:pPr>
            <a:r>
              <a:rPr lang="en-US" sz="3875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Практические задания и учебные действия</a:t>
            </a:r>
            <a:endParaRPr lang="en-US" sz="38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639735" y="2166699"/>
            <a:ext cx="9350931" cy="6296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0"/>
              </a:lnSpc>
              <a:buNone/>
            </a:pPr>
            <a:r>
              <a:rPr lang="en-US" sz="15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Школьники могут приобрести первоначальные знания и практические навыки в мире медицины и профессии врача.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639735" y="5352336"/>
            <a:ext cx="9350931" cy="39291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7" name="Shape 5"/>
          <p:cNvSpPr/>
          <p:nvPr/>
        </p:nvSpPr>
        <p:spPr>
          <a:xfrm>
            <a:off x="4908590" y="5352276"/>
            <a:ext cx="39291" cy="689015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8" name="Shape 6"/>
          <p:cNvSpPr/>
          <p:nvPr/>
        </p:nvSpPr>
        <p:spPr>
          <a:xfrm>
            <a:off x="4706779" y="5130939"/>
            <a:ext cx="442913" cy="442913"/>
          </a:xfrm>
          <a:prstGeom prst="roundRect">
            <a:avLst>
              <a:gd name="adj" fmla="val 26668"/>
            </a:avLst>
          </a:prstGeom>
          <a:solidFill>
            <a:srgbClr val="393636"/>
          </a:solidFill>
          <a:ln/>
        </p:spPr>
      </p:sp>
      <p:sp>
        <p:nvSpPr>
          <p:cNvPr id="9" name="Text 7"/>
          <p:cNvSpPr/>
          <p:nvPr/>
        </p:nvSpPr>
        <p:spPr>
          <a:xfrm>
            <a:off x="4863465" y="5167848"/>
            <a:ext cx="129540" cy="3690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6"/>
              </a:lnSpc>
              <a:buNone/>
            </a:pPr>
            <a:r>
              <a:rPr lang="en-US" sz="2325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</a:t>
            </a:r>
            <a:endParaRPr lang="en-US" sz="23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095625" y="6238161"/>
            <a:ext cx="3665220" cy="307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2"/>
              </a:lnSpc>
              <a:buNone/>
            </a:pPr>
            <a:r>
              <a:rPr lang="en-US" sz="1938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Пульс, давление, температура</a:t>
            </a:r>
            <a:endParaRPr lang="en-US" sz="19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836545" y="6742509"/>
            <a:ext cx="4183380" cy="9444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80"/>
              </a:lnSpc>
              <a:buNone/>
            </a:pPr>
            <a:r>
              <a:rPr lang="en-US" sz="15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Текущее состояние пациента может сообщить его пульс, давление и температура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295436" y="4663380"/>
            <a:ext cx="39291" cy="689015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13" name="Shape 11"/>
          <p:cNvSpPr/>
          <p:nvPr/>
        </p:nvSpPr>
        <p:spPr>
          <a:xfrm>
            <a:off x="7093625" y="5130939"/>
            <a:ext cx="442913" cy="442913"/>
          </a:xfrm>
          <a:prstGeom prst="roundRect">
            <a:avLst>
              <a:gd name="adj" fmla="val 26668"/>
            </a:avLst>
          </a:prstGeom>
          <a:solidFill>
            <a:srgbClr val="393636"/>
          </a:solidFill>
          <a:ln/>
        </p:spPr>
      </p:sp>
      <p:sp>
        <p:nvSpPr>
          <p:cNvPr id="14" name="Text 12"/>
          <p:cNvSpPr/>
          <p:nvPr/>
        </p:nvSpPr>
        <p:spPr>
          <a:xfrm>
            <a:off x="7231261" y="5167848"/>
            <a:ext cx="167640" cy="3690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6"/>
              </a:lnSpc>
              <a:buNone/>
            </a:pPr>
            <a:r>
              <a:rPr lang="en-US" sz="2325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</a:t>
            </a:r>
            <a:endParaRPr lang="en-US" sz="23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684401" y="3017758"/>
            <a:ext cx="3261360" cy="307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2"/>
              </a:lnSpc>
              <a:buNone/>
            </a:pPr>
            <a:r>
              <a:rPr lang="en-US" sz="1938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Медицинская информация</a:t>
            </a:r>
            <a:endParaRPr lang="en-US" sz="19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223391" y="3522107"/>
            <a:ext cx="4183499" cy="9444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80"/>
              </a:lnSpc>
              <a:buNone/>
            </a:pPr>
            <a:r>
              <a:rPr lang="en-US" sz="15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Получение медицинской информации, диагностика заболеваний, поддержание здоровья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9682401" y="5352276"/>
            <a:ext cx="39291" cy="689015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18" name="Shape 16"/>
          <p:cNvSpPr/>
          <p:nvPr/>
        </p:nvSpPr>
        <p:spPr>
          <a:xfrm>
            <a:off x="9480590" y="5130939"/>
            <a:ext cx="442913" cy="442913"/>
          </a:xfrm>
          <a:prstGeom prst="roundRect">
            <a:avLst>
              <a:gd name="adj" fmla="val 26668"/>
            </a:avLst>
          </a:prstGeom>
          <a:solidFill>
            <a:srgbClr val="393636"/>
          </a:solidFill>
          <a:ln/>
        </p:spPr>
      </p:sp>
      <p:sp>
        <p:nvSpPr>
          <p:cNvPr id="19" name="Text 17"/>
          <p:cNvSpPr/>
          <p:nvPr/>
        </p:nvSpPr>
        <p:spPr>
          <a:xfrm>
            <a:off x="9618226" y="5167848"/>
            <a:ext cx="167640" cy="3690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6"/>
              </a:lnSpc>
              <a:buNone/>
            </a:pPr>
            <a:r>
              <a:rPr lang="en-US" sz="2325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</a:t>
            </a:r>
            <a:endParaRPr lang="en-US" sz="23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326636" y="6238161"/>
            <a:ext cx="2750820" cy="307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2"/>
              </a:lnSpc>
              <a:buNone/>
            </a:pPr>
            <a:r>
              <a:rPr lang="en-US" sz="1938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Визуализация органов</a:t>
            </a:r>
            <a:endParaRPr lang="en-US" sz="19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610356" y="6742509"/>
            <a:ext cx="4183499" cy="9444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80"/>
              </a:lnSpc>
              <a:buNone/>
            </a:pPr>
            <a:r>
              <a:rPr lang="en-US" sz="15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Компьютерная томография (КТ) и магнитно-резонансная томография (МРТ) и другие методы обследования пациентов.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F8CCBB-F0AD-4E02-BF95-7270C84C5E3F}"/>
              </a:ext>
            </a:extLst>
          </p:cNvPr>
          <p:cNvSpPr txBox="1"/>
          <p:nvPr/>
        </p:nvSpPr>
        <p:spPr>
          <a:xfrm>
            <a:off x="12580452" y="71515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3067883"/>
            <a:ext cx="49682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Вопросы и ответы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40955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Пришло время задавать вопросы и выяснять все интересующие аспекты профессии врача. Здесь мы готовы вам помочь и дать все необходимые ответы.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4F1E9F-1EC2-4DBF-8F6D-CB522850EA8C}"/>
              </a:ext>
            </a:extLst>
          </p:cNvPr>
          <p:cNvSpPr txBox="1"/>
          <p:nvPr/>
        </p:nvSpPr>
        <p:spPr>
          <a:xfrm>
            <a:off x="12580452" y="71515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528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2023-08-09T07:21:24Z</dcterms:created>
  <dcterms:modified xsi:type="dcterms:W3CDTF">2023-08-09T07:26:55Z</dcterms:modified>
</cp:coreProperties>
</file>