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41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581870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 профессии "Строитель"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458152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Путешествие в мир строительства начинается с профориентационного урока, в котором вы познакомитесь с интересными фактами, качествами и возможностями этой профессии.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DA7DEF-81E1-4F54-B3FD-18564545BD8C}"/>
              </a:ext>
            </a:extLst>
          </p:cNvPr>
          <p:cNvSpPr txBox="1"/>
          <p:nvPr/>
        </p:nvSpPr>
        <p:spPr>
          <a:xfrm>
            <a:off x="833199" y="576943"/>
            <a:ext cx="702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"Моя Россия – новые горизонты" по теме: "Профессия: строитель"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E7305-C404-4C07-913A-058F1AB40028}"/>
              </a:ext>
            </a:extLst>
          </p:cNvPr>
          <p:cNvSpPr txBox="1"/>
          <p:nvPr/>
        </p:nvSpPr>
        <p:spPr>
          <a:xfrm>
            <a:off x="12623995" y="7108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74176"/>
            <a:ext cx="14630400" cy="8985528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21167" y="384129"/>
            <a:ext cx="5134332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kern="0" spc="-92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Общие факты о профессии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167" y="1050501"/>
            <a:ext cx="3577352" cy="221087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87" y="1789889"/>
            <a:ext cx="2192298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Строительство зданий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87" y="2188392"/>
            <a:ext cx="3577352" cy="12471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kern="0" spc="-2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Одно из самых популярных направлений в строительной отрасли. Тысячи новых зданий строятся каждый год.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62" y="1050501"/>
            <a:ext cx="3577471" cy="22109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096899" y="1668385"/>
            <a:ext cx="3054191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Робототехника в строительстве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1096899" y="2066887"/>
            <a:ext cx="3577471" cy="12471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kern="0" spc="-2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Роботы уже используются в некоторых строительных работах для увеличения производительности и безопасности.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40" y="3688616"/>
            <a:ext cx="3577352" cy="221087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063573" y="4137055"/>
            <a:ext cx="2905839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Экологическое строительство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4063573" y="4535558"/>
            <a:ext cx="3225520" cy="16148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kern="0" spc="-2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Строительство, которое удовлетворяет потребности человека в безвредности для  окружающей среды.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810" y="3683708"/>
            <a:ext cx="3577471" cy="221099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13375" y="4137055"/>
            <a:ext cx="216003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Строительные работы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413375" y="4535558"/>
            <a:ext cx="3251153" cy="16073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kern="0" spc="-2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Строительные работы, такие как земляные работы, подготовка фундаментов и окончательные отделочные работы.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C45892-B3ED-42F1-9A7C-CDDF09CCD5CE}"/>
              </a:ext>
            </a:extLst>
          </p:cNvPr>
          <p:cNvSpPr txBox="1"/>
          <p:nvPr/>
        </p:nvSpPr>
        <p:spPr>
          <a:xfrm>
            <a:off x="12623995" y="7108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44399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Отрасли профессиональной деятельности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277076"/>
            <a:ext cx="3370064" cy="3508534"/>
          </a:xfrm>
          <a:prstGeom prst="roundRect">
            <a:avLst>
              <a:gd name="adj" fmla="val 1628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3506867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Строительство зданий и сооружений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7783" y="4423410"/>
            <a:ext cx="291048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Крупнейшая отрасль строительства, включающая общественное и промышленное строительство.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277076"/>
            <a:ext cx="3370064" cy="3508534"/>
          </a:xfrm>
          <a:prstGeom prst="roundRect">
            <a:avLst>
              <a:gd name="adj" fmla="val 1628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0018" y="3506867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Дорожное строительство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0018" y="4423410"/>
            <a:ext cx="291048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Включает в себя ремонт и строительство дорожных покрытий.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277076"/>
            <a:ext cx="3370064" cy="3508534"/>
          </a:xfrm>
          <a:prstGeom prst="roundRect">
            <a:avLst>
              <a:gd name="adj" fmla="val 1628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2253" y="3506867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Инженерное строительство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2253" y="4423410"/>
            <a:ext cx="291048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Строительство промышленных зданий, мостов, тоннелей и других сооружений.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60A5E4-DEFF-4B85-AB67-C67A308B4DFA}"/>
              </a:ext>
            </a:extLst>
          </p:cNvPr>
          <p:cNvSpPr txBox="1"/>
          <p:nvPr/>
        </p:nvSpPr>
        <p:spPr>
          <a:xfrm>
            <a:off x="12623995" y="7108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09599" y="718661"/>
            <a:ext cx="9611082" cy="12646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79"/>
              </a:lnSpc>
              <a:buNone/>
            </a:pPr>
            <a:r>
              <a:rPr lang="en-US" sz="3983" b="1" kern="0" spc="-11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Качества, которые помогут в профессии</a:t>
            </a:r>
            <a:endParaRPr lang="en-US" sz="39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509599" y="4787622"/>
            <a:ext cx="9611082" cy="40362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6" name="Shape 4"/>
          <p:cNvSpPr/>
          <p:nvPr/>
        </p:nvSpPr>
        <p:spPr>
          <a:xfrm>
            <a:off x="4841617" y="4787563"/>
            <a:ext cx="40362" cy="708184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5"/>
          <p:cNvSpPr/>
          <p:nvPr/>
        </p:nvSpPr>
        <p:spPr>
          <a:xfrm>
            <a:off x="4634270" y="4560034"/>
            <a:ext cx="455176" cy="455176"/>
          </a:xfrm>
          <a:prstGeom prst="roundRect">
            <a:avLst>
              <a:gd name="adj" fmla="val 12053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790123" y="4597896"/>
            <a:ext cx="143351" cy="379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7"/>
              </a:lnSpc>
              <a:buNone/>
            </a:pPr>
            <a:r>
              <a:rPr lang="en-US" sz="2390" b="1" kern="0" spc="-7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3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184922" y="5698093"/>
            <a:ext cx="3353633" cy="3161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89"/>
              </a:lnSpc>
              <a:buNone/>
            </a:pPr>
            <a:r>
              <a:rPr lang="en-US" sz="1992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Умение работать в команде</a:t>
            </a:r>
            <a:endParaRPr lang="en-US" sz="1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711887" y="6216491"/>
            <a:ext cx="4299823" cy="1294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49"/>
              </a:lnSpc>
              <a:buNone/>
            </a:pPr>
            <a:r>
              <a:rPr lang="en-US" sz="1593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Строительные проекты включают взаимодействие с большим количеством людей, так что важно иметь умение работать в команде.</a:t>
            </a:r>
            <a:endParaRPr lang="en-US" sz="15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4900" y="4079498"/>
            <a:ext cx="40362" cy="708184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2" name="Shape 10"/>
          <p:cNvSpPr/>
          <p:nvPr/>
        </p:nvSpPr>
        <p:spPr>
          <a:xfrm>
            <a:off x="7087553" y="4560034"/>
            <a:ext cx="455176" cy="455176"/>
          </a:xfrm>
          <a:prstGeom prst="roundRect">
            <a:avLst>
              <a:gd name="adj" fmla="val 12053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24355" y="4597896"/>
            <a:ext cx="181451" cy="379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7"/>
              </a:lnSpc>
              <a:buNone/>
            </a:pPr>
            <a:r>
              <a:rPr lang="en-US" sz="2390" b="1" kern="0" spc="-7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3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638205" y="2387918"/>
            <a:ext cx="3353633" cy="3161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89"/>
              </a:lnSpc>
              <a:buNone/>
            </a:pPr>
            <a:r>
              <a:rPr lang="en-US" sz="1992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Точность и внимательность</a:t>
            </a:r>
            <a:endParaRPr lang="en-US" sz="1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165169" y="2906316"/>
            <a:ext cx="4299823" cy="9708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49"/>
              </a:lnSpc>
              <a:buNone/>
            </a:pPr>
            <a:r>
              <a:rPr lang="en-US" sz="1593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Строительство - это в основном точный процесс, поэтому важно быть внимательным к деталям и делать все правильно.</a:t>
            </a:r>
            <a:endParaRPr lang="en-US" sz="15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748302" y="4787563"/>
            <a:ext cx="40362" cy="708184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7" name="Shape 15"/>
          <p:cNvSpPr/>
          <p:nvPr/>
        </p:nvSpPr>
        <p:spPr>
          <a:xfrm>
            <a:off x="9540954" y="4560034"/>
            <a:ext cx="455176" cy="455176"/>
          </a:xfrm>
          <a:prstGeom prst="roundRect">
            <a:avLst>
              <a:gd name="adj" fmla="val 12053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673947" y="4597896"/>
            <a:ext cx="189071" cy="379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7"/>
              </a:lnSpc>
              <a:buNone/>
            </a:pPr>
            <a:r>
              <a:rPr lang="en-US" sz="2390" b="1" kern="0" spc="-7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3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678466" y="5698093"/>
            <a:ext cx="2179915" cy="3161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89"/>
              </a:lnSpc>
              <a:buNone/>
            </a:pPr>
            <a:r>
              <a:rPr lang="en-US" sz="1992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Решение проблем</a:t>
            </a:r>
            <a:endParaRPr lang="en-US" sz="1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18571" y="6216491"/>
            <a:ext cx="4299823" cy="9708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49"/>
              </a:lnSpc>
              <a:buNone/>
            </a:pPr>
            <a:r>
              <a:rPr lang="en-US" sz="1593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Ошибки и проблемы встречаются на стройке каждый день, и важно уметь принимать решения в кратчайшие сроки.</a:t>
            </a:r>
            <a:endParaRPr lang="en-US" sz="15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7EB42B-0C31-410F-92D4-1CB521B806E8}"/>
              </a:ext>
            </a:extLst>
          </p:cNvPr>
          <p:cNvSpPr txBox="1"/>
          <p:nvPr/>
        </p:nvSpPr>
        <p:spPr>
          <a:xfrm>
            <a:off x="12623995" y="7108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392555"/>
            <a:ext cx="976145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Возможности для развития карьеры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31269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458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Старший прораб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41520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Руководит основными работами на строительной площадке и контролирует выполнение проекта.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31269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45963"/>
            <a:ext cx="317099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Планировщик проектов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Отвечает за планирование, координацию и контроль работы на строительной площадке.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31269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45963"/>
            <a:ext cx="309479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Генеральный директор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Отвечает за все аспекты компании, включая финансы, маркетинг и; стратегическое управление.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176180-EA43-440F-B532-1D614FE8ED7C}"/>
              </a:ext>
            </a:extLst>
          </p:cNvPr>
          <p:cNvSpPr txBox="1"/>
          <p:nvPr/>
        </p:nvSpPr>
        <p:spPr>
          <a:xfrm>
            <a:off x="12623995" y="7108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25301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Практические задания и учебные действия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037993" y="3148608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09086" y="3190280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3224927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Работа с чертежами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760107" y="4141470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Ознакомьтесь со специальными инструментами и материалами, необходимыми для чтения и понимания чертежей.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630228" y="3148608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82270" y="3190280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52342" y="3224927"/>
            <a:ext cx="264795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Изучение безопасности на рабочем месте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352342" y="4488656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Пройдите краткосрочный курс обучения, который даст вам представление о стандартах безопасности на рабочем месте.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222462" y="3148608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70695" y="3190280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944576" y="3224927"/>
            <a:ext cx="264795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Практика на строительных площадках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944576" y="4488656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Возможность получить опыт и знания, работая на реальных строительных площадках.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8D641-9D81-40F1-B29A-F051784FF472}"/>
              </a:ext>
            </a:extLst>
          </p:cNvPr>
          <p:cNvSpPr txBox="1"/>
          <p:nvPr/>
        </p:nvSpPr>
        <p:spPr>
          <a:xfrm>
            <a:off x="12623995" y="7108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226707"/>
            <a:ext cx="48769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Вопросы и ответы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365421"/>
            <a:ext cx="10554414" cy="2637353"/>
          </a:xfrm>
          <a:prstGeom prst="roundRect">
            <a:avLst>
              <a:gd name="adj" fmla="val 208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45613" y="3373041"/>
            <a:ext cx="10539174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67783" y="351389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41181" y="3513892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Какие навыки нужны для работы строителем?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045613" y="4365546"/>
            <a:ext cx="10539174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67783" y="4506397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4506397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Какие материалы используются в строительстве?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045613" y="5358051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67783" y="549890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41181" y="549890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Какие достоинства работы на стройке?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3971A6-D947-49FB-95D3-2AFC1FDF37BB}"/>
              </a:ext>
            </a:extLst>
          </p:cNvPr>
          <p:cNvSpPr txBox="1"/>
          <p:nvPr/>
        </p:nvSpPr>
        <p:spPr>
          <a:xfrm>
            <a:off x="12623995" y="7108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405</Words>
  <Application>Microsoft Office PowerPoint</Application>
  <PresentationFormat>Произвольный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2023-08-10T08:34:38Z</dcterms:created>
  <dcterms:modified xsi:type="dcterms:W3CDTF">2023-08-10T08:42:58Z</dcterms:modified>
</cp:coreProperties>
</file>