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55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40529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Шахтёр: профессия мужества и надёжности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297338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За сценой нашего комфорта стоят многие трудолюбивые люди. Один из них - шахтёр. Погрузимся в мир шахтёрской профессии и изучим её детали.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61D2FD-7971-4675-88D0-4624A65EFCE6}"/>
              </a:ext>
            </a:extLst>
          </p:cNvPr>
          <p:cNvSpPr txBox="1"/>
          <p:nvPr/>
        </p:nvSpPr>
        <p:spPr>
          <a:xfrm>
            <a:off x="659028" y="4372844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шахтёр"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ABB84-9E78-4B29-88FF-5AFB27D5CC7F}"/>
              </a:ext>
            </a:extLst>
          </p:cNvPr>
          <p:cNvSpPr txBox="1"/>
          <p:nvPr/>
        </p:nvSpPr>
        <p:spPr>
          <a:xfrm>
            <a:off x="12819938" y="73144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1647527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621167" y="427673"/>
            <a:ext cx="643890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Что такое шахтёрская профессия?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621167" y="1224677"/>
            <a:ext cx="7388066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Шахтёр это специалист по добыче полезных ископаемых, работающий под землей. Различают открытые и подземные шахты. Руда добывается и обрабатывается на местных карьерах и шахтах, находящихся на десятках и сотнях метров под землёй.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95" y="2145744"/>
            <a:ext cx="3577352" cy="22108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60995" y="4550926"/>
            <a:ext cx="18440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Выработка и штрек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160995" y="4949428"/>
            <a:ext cx="3577352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Добыча полезных ископаемых начинается с ручной работы шахтёров. После определения родников железных источников приступают к прокладке путей следования грузовой техники.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590" y="2145744"/>
            <a:ext cx="3577471" cy="22109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971590" y="4551045"/>
            <a:ext cx="17830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Угольный комбайн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4971590" y="4949547"/>
            <a:ext cx="3577471" cy="1492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Наиболее распространённой технологией нарезки руды является комбайновая методика. Бывают и другие методы, такие как пневмо- и гидрокамеры. Каждый метод нарезки выбирается в зависимости от особенностей рудника.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2304" y="2155507"/>
            <a:ext cx="3577352" cy="221087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782304" y="4550926"/>
            <a:ext cx="16002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Геологоразведка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8782304" y="4949428"/>
            <a:ext cx="3577352" cy="17410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Геологи занимаются нахождением источников драгоценных металлов, которые затем подаются шахтёрам. Сложность заключается в том, что ископаемые находятся на различных глубинах в земле, и геологи должны тщательно выбирать точки для бурения.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696AD1-D1CE-42F2-A88C-6DE637638EF9}"/>
              </a:ext>
            </a:extLst>
          </p:cNvPr>
          <p:cNvSpPr txBox="1"/>
          <p:nvPr/>
        </p:nvSpPr>
        <p:spPr>
          <a:xfrm>
            <a:off x="12819938" y="73144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8411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461623" y="446127"/>
            <a:ext cx="7707035" cy="1013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92"/>
              </a:lnSpc>
              <a:buNone/>
            </a:pPr>
            <a:r>
              <a:rPr lang="en-US" sz="319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Типы шахт и основные этапы разработки</a:t>
            </a:r>
            <a:endParaRPr lang="en-US" sz="3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461623" y="1784509"/>
            <a:ext cx="7707035" cy="7786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4"/>
              </a:lnSpc>
              <a:buNone/>
            </a:pPr>
            <a:r>
              <a:rPr lang="en-US" sz="127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Существуют различные типы рудных шахт, от открытых до подземных, от выемочных до добычных. Чтобы начать добычу, шахтёрам необходимо пройти несколько этапов разработки.</a:t>
            </a:r>
            <a:endParaRPr lang="en-US" sz="1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461623" y="2745700"/>
            <a:ext cx="3772495" cy="2052876"/>
          </a:xfrm>
          <a:prstGeom prst="roundRect">
            <a:avLst>
              <a:gd name="adj" fmla="val 2673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631406" y="2915483"/>
            <a:ext cx="1622465" cy="2533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96"/>
              </a:lnSpc>
              <a:buNone/>
            </a:pPr>
            <a:r>
              <a:rPr lang="en-US" sz="159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Открытая шахта</a:t>
            </a:r>
            <a:endParaRPr lang="en-US" sz="15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631406" y="3331012"/>
            <a:ext cx="3432929" cy="10382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4"/>
              </a:lnSpc>
              <a:buNone/>
            </a:pPr>
            <a:r>
              <a:rPr lang="en-US" sz="127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Уголь добывается путём вскрытия земной поверхности и создания открытых карьеров. Часто используется в местах большой глубины.</a:t>
            </a:r>
            <a:endParaRPr lang="en-US" sz="1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396282" y="2745700"/>
            <a:ext cx="3772495" cy="2052876"/>
          </a:xfrm>
          <a:prstGeom prst="roundRect">
            <a:avLst>
              <a:gd name="adj" fmla="val 2673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66065" y="2915483"/>
            <a:ext cx="1737360" cy="2533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96"/>
              </a:lnSpc>
              <a:buNone/>
            </a:pPr>
            <a:r>
              <a:rPr lang="en-US" sz="159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Подземная шахта</a:t>
            </a:r>
            <a:endParaRPr lang="en-US" sz="15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66065" y="3331012"/>
            <a:ext cx="3432929" cy="1297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4"/>
              </a:lnSpc>
              <a:buNone/>
            </a:pPr>
            <a:r>
              <a:rPr lang="en-US" sz="127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Это основной тип шахт в нашей стране. Экономически, это наиболее дорогой способ добычи полезных ископаемых, однако это также наиболее сложный и опасный тип работ.</a:t>
            </a:r>
            <a:endParaRPr lang="en-US" sz="1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461623" y="4960739"/>
            <a:ext cx="3772495" cy="2831544"/>
          </a:xfrm>
          <a:prstGeom prst="roundRect">
            <a:avLst>
              <a:gd name="adj" fmla="val 1938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631406" y="5130522"/>
            <a:ext cx="1706880" cy="2533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96"/>
              </a:lnSpc>
              <a:buNone/>
            </a:pPr>
            <a:r>
              <a:rPr lang="en-US" sz="159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Проектирование</a:t>
            </a:r>
            <a:endParaRPr lang="en-US" sz="15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631406" y="5546050"/>
            <a:ext cx="3432929" cy="2076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4"/>
              </a:lnSpc>
              <a:buNone/>
            </a:pPr>
            <a:r>
              <a:rPr lang="en-US" sz="127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Проектирование начинается с исследования территории и нахождения самой руды. Затем тщательно расчерчивают эту территорию, создавая модель пригодную для добычи. После проверки находимой руды, происходит выбор метода добычи и определение техники для этого.</a:t>
            </a:r>
            <a:endParaRPr lang="en-US" sz="1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396282" y="4960739"/>
            <a:ext cx="3772495" cy="2831544"/>
          </a:xfrm>
          <a:prstGeom prst="roundRect">
            <a:avLst>
              <a:gd name="adj" fmla="val 1938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566065" y="5130522"/>
            <a:ext cx="1622465" cy="2533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96"/>
              </a:lnSpc>
              <a:buNone/>
            </a:pPr>
            <a:r>
              <a:rPr lang="en-US" sz="159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Строительство</a:t>
            </a:r>
            <a:endParaRPr lang="en-US" sz="15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66065" y="5546050"/>
            <a:ext cx="3432929" cy="1816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44"/>
              </a:lnSpc>
              <a:buNone/>
            </a:pPr>
            <a:r>
              <a:rPr lang="en-US" sz="127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После этого шахту начинают строить. Конструкция построена методами инженерного строительства. Иногда возникают проблемы при строительстве на очень большой глубине, из-за чего некоторые проекты приходится пересматривать.</a:t>
            </a:r>
            <a:endParaRPr lang="en-US" sz="1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2BE38-DCAD-4D54-896E-9EA1583F177F}"/>
              </a:ext>
            </a:extLst>
          </p:cNvPr>
          <p:cNvSpPr txBox="1"/>
          <p:nvPr/>
        </p:nvSpPr>
        <p:spPr>
          <a:xfrm>
            <a:off x="12819938" y="73144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889933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621167" y="427673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Необходимые навыки и качества для работы в шахте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621167" y="1710690"/>
            <a:ext cx="7388066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Шахтёры должны обладать навыками, необходимыми для безопасной и производительной работы в опасной среде.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7" y="2383036"/>
            <a:ext cx="3577352" cy="22108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2427" y="478821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Обучение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2427" y="5186720"/>
            <a:ext cx="3577352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Чтобы стать шахтёром, необходимо окончить профессиональные учебные заведения. Обучение длится несколько лет и включает в себя специализированные дисциплины и практику на безопасность.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050" y="2382917"/>
            <a:ext cx="3577471" cy="22109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817050" y="478821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Командный дух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3817050" y="5186720"/>
            <a:ext cx="3577471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Работа в шахте требует тесного контакта и сотрудничества между членами команды. Шахтёры должны уметь работать в команде и выполнять свою работу точно и вовремя.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793" y="2387129"/>
            <a:ext cx="3577352" cy="221087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61793" y="4792310"/>
            <a:ext cx="253746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Физическая выносливость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561793" y="5190813"/>
            <a:ext cx="3577352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Работа в шахте требует физической подготовки. Шахтёры должны иметь сильное здоровье и быть готовыми к тяжелой работе.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3029" y="2382917"/>
            <a:ext cx="3577471" cy="2210991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1243029" y="4788218"/>
            <a:ext cx="18440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Принятие решений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1243029" y="5186720"/>
            <a:ext cx="3577471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Шахтёры должны быть готовы принимать решения быстро и точно в случае необходимости. Это важный навык, который помогает избежать опасности на шахте.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23B187-75A1-47AB-8E68-46B8E67D6AB6}"/>
              </a:ext>
            </a:extLst>
          </p:cNvPr>
          <p:cNvSpPr txBox="1"/>
          <p:nvPr/>
        </p:nvSpPr>
        <p:spPr>
          <a:xfrm>
            <a:off x="12819938" y="73144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494157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323987" y="462082"/>
            <a:ext cx="7982307" cy="10503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35"/>
              </a:lnSpc>
              <a:buNone/>
            </a:pPr>
            <a:r>
              <a:rPr lang="en-US" sz="3308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Опасности на шахте и меры безопасности</a:t>
            </a:r>
            <a:endParaRPr lang="en-US" sz="33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323987" y="1848445"/>
            <a:ext cx="7982307" cy="537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7"/>
              </a:lnSpc>
              <a:buNone/>
            </a:pPr>
            <a:r>
              <a:rPr lang="en-US" sz="132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Работа в шахте является одной из самых опасных. Шахтёры сталкиваются с множеством рисков, таких как опасность обвала горной породы, аварии и отравление газами.</a:t>
            </a:r>
            <a:endParaRPr lang="en-U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323987" y="2826901"/>
            <a:ext cx="7982307" cy="33576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4"/>
          <p:cNvSpPr/>
          <p:nvPr/>
        </p:nvSpPr>
        <p:spPr>
          <a:xfrm>
            <a:off x="4581525" y="2826841"/>
            <a:ext cx="33576" cy="58816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8" name="Shape 5"/>
          <p:cNvSpPr/>
          <p:nvPr/>
        </p:nvSpPr>
        <p:spPr>
          <a:xfrm>
            <a:off x="4409361" y="2637889"/>
            <a:ext cx="378023" cy="378023"/>
          </a:xfrm>
          <a:prstGeom prst="roundRect">
            <a:avLst>
              <a:gd name="adj" fmla="val 14513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560213" y="2669322"/>
            <a:ext cx="76200" cy="315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81"/>
              </a:lnSpc>
              <a:buNone/>
            </a:pPr>
            <a:r>
              <a:rPr lang="en-US" sz="198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19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491984" y="3583067"/>
            <a:ext cx="2212777" cy="5250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68"/>
              </a:lnSpc>
              <a:buNone/>
            </a:pPr>
            <a:r>
              <a:rPr lang="en-US" sz="165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Мониторинг безопасности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491984" y="4276130"/>
            <a:ext cx="2212777" cy="29559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17"/>
              </a:lnSpc>
              <a:buNone/>
            </a:pPr>
            <a:r>
              <a:rPr lang="en-US" sz="132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Все основные направления шахты мониторятся, и любое неблагоприятное событие сразу отслеживается. Шахтёрам также полезно знать, как предотвратить аварии и знать основные правила безопасности.</a:t>
            </a:r>
            <a:endParaRPr lang="en-U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298293" y="2826841"/>
            <a:ext cx="33576" cy="58816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3" name="Shape 10"/>
          <p:cNvSpPr/>
          <p:nvPr/>
        </p:nvSpPr>
        <p:spPr>
          <a:xfrm>
            <a:off x="7126129" y="2637889"/>
            <a:ext cx="378023" cy="378023"/>
          </a:xfrm>
          <a:prstGeom prst="roundRect">
            <a:avLst>
              <a:gd name="adj" fmla="val 14513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50311" y="2669322"/>
            <a:ext cx="129540" cy="315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81"/>
              </a:lnSpc>
              <a:buNone/>
            </a:pPr>
            <a:r>
              <a:rPr lang="en-US" sz="198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19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208752" y="3583067"/>
            <a:ext cx="2212777" cy="787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68"/>
              </a:lnSpc>
              <a:buNone/>
            </a:pPr>
            <a:r>
              <a:rPr lang="en-US" sz="165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Использование современных технологий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208752" y="4538663"/>
            <a:ext cx="2212777" cy="3493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17"/>
              </a:lnSpc>
              <a:buNone/>
            </a:pPr>
            <a:r>
              <a:rPr lang="en-US" sz="132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Современные технологии являются необходимыми для обеспечения безопасности на шахте. В настоящее время пытаются заменить многие задачи на автоматизированные средства, что минимизирует опасности и сокращает количество вредных выбросов.</a:t>
            </a:r>
            <a:endParaRPr lang="en-U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0015061" y="2826841"/>
            <a:ext cx="33576" cy="58816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8" name="Shape 15"/>
          <p:cNvSpPr/>
          <p:nvPr/>
        </p:nvSpPr>
        <p:spPr>
          <a:xfrm>
            <a:off x="9842897" y="2637889"/>
            <a:ext cx="378023" cy="378023"/>
          </a:xfrm>
          <a:prstGeom prst="roundRect">
            <a:avLst>
              <a:gd name="adj" fmla="val 14513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959459" y="2669322"/>
            <a:ext cx="144780" cy="315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81"/>
              </a:lnSpc>
              <a:buNone/>
            </a:pPr>
            <a:r>
              <a:rPr lang="en-US" sz="198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19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987909" y="3583067"/>
            <a:ext cx="2087880" cy="2625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68"/>
              </a:lnSpc>
              <a:buNone/>
            </a:pPr>
            <a:r>
              <a:rPr lang="en-US" sz="165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Тревожные сигналы</a:t>
            </a:r>
            <a:endParaRPr lang="en-US" sz="16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925520" y="4013597"/>
            <a:ext cx="2212777" cy="29559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17"/>
              </a:lnSpc>
              <a:buNone/>
            </a:pPr>
            <a:r>
              <a:rPr lang="en-US" sz="1323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Шахта настроена на своевременную работу. Например, в случае опасности на шахте устанавливается специальная система тревожного оповещения для всех работников по радиосвязи и сигнализация на шахтных выработках.</a:t>
            </a:r>
            <a:endParaRPr lang="en-US" sz="1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375764-BD0A-45DA-A204-62203DCB106E}"/>
              </a:ext>
            </a:extLst>
          </p:cNvPr>
          <p:cNvSpPr txBox="1"/>
          <p:nvPr/>
        </p:nvSpPr>
        <p:spPr>
          <a:xfrm>
            <a:off x="12819938" y="73144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47355" y="540425"/>
            <a:ext cx="9335572" cy="12282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36"/>
              </a:lnSpc>
              <a:buNone/>
            </a:pPr>
            <a:r>
              <a:rPr lang="en-US" sz="3869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Зарплата и перспективы карьерного роста</a:t>
            </a:r>
            <a:endParaRPr lang="en-US" sz="38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47355" y="2161699"/>
            <a:ext cx="9335572" cy="6288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6"/>
              </a:lnSpc>
              <a:buNone/>
            </a:pPr>
            <a:r>
              <a:rPr lang="en-US" sz="154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Шахтёры получают удобные условия труда, стабильную зарплату и возможность карьерного роста.</a:t>
            </a:r>
            <a:endParaRPr lang="en-US" sz="15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647355" y="3011686"/>
            <a:ext cx="2980849" cy="4677370"/>
          </a:xfrm>
          <a:prstGeom prst="roundRect">
            <a:avLst>
              <a:gd name="adj" fmla="val 1841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851428" y="3215759"/>
            <a:ext cx="2407920" cy="306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18"/>
              </a:lnSpc>
              <a:buNone/>
            </a:pPr>
            <a:r>
              <a:rPr lang="en-US" sz="193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Стартовая зарплата</a:t>
            </a:r>
            <a:endParaRPr lang="en-US" sz="19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51428" y="3719155"/>
            <a:ext cx="2572703" cy="2515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6"/>
              </a:lnSpc>
              <a:buNone/>
            </a:pPr>
            <a:r>
              <a:rPr lang="en-US" sz="154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Шахтёры имеют относительно высокую зарплату на стадии начального этапа своей карьеры. Сумма может вырасти на 50% в течение первого года работы.</a:t>
            </a:r>
            <a:endParaRPr lang="en-US" sz="15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824657" y="3011686"/>
            <a:ext cx="2980849" cy="4677370"/>
          </a:xfrm>
          <a:prstGeom prst="roundRect">
            <a:avLst>
              <a:gd name="adj" fmla="val 1841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028730" y="3215759"/>
            <a:ext cx="2572703" cy="613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8"/>
              </a:lnSpc>
              <a:buNone/>
            </a:pPr>
            <a:r>
              <a:rPr lang="en-US" sz="193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Перспектива карьерного роста</a:t>
            </a:r>
            <a:endParaRPr lang="en-US" sz="19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8730" y="4026098"/>
            <a:ext cx="2572703" cy="3458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6"/>
              </a:lnSpc>
              <a:buNone/>
            </a:pPr>
            <a:r>
              <a:rPr lang="en-US" sz="154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После установления на профессиональном уровне, работник имеет возможность идти по карьерной лестнице. Наиболее талантливые и усердные шахтёры имеют возможность повышения до больших должностей и управления шахтами.</a:t>
            </a:r>
            <a:endParaRPr lang="en-US" sz="15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001958" y="3011686"/>
            <a:ext cx="2980849" cy="4677370"/>
          </a:xfrm>
          <a:prstGeom prst="roundRect">
            <a:avLst>
              <a:gd name="adj" fmla="val 1841"/>
            </a:avLst>
          </a:prstGeom>
          <a:solidFill>
            <a:srgbClr val="D2D9F9"/>
          </a:solidFill>
          <a:ln w="7620">
            <a:solidFill>
              <a:srgbClr val="A5B3F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206032" y="3215759"/>
            <a:ext cx="1965365" cy="306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18"/>
              </a:lnSpc>
              <a:buNone/>
            </a:pPr>
            <a:r>
              <a:rPr lang="en-US" sz="193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Бонусы</a:t>
            </a:r>
            <a:endParaRPr lang="en-US" sz="19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206032" y="3719155"/>
            <a:ext cx="2572703" cy="3458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6"/>
              </a:lnSpc>
              <a:buNone/>
            </a:pPr>
            <a:r>
              <a:rPr lang="en-US" sz="154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Некоторые компании также предоставляют шахтёрам расширенные бонусы в виде дополнительных льгот, таких как бесплатное медицинское обслуживание и оплату путешествий на отдых на экзотических курортах.</a:t>
            </a:r>
            <a:endParaRPr lang="en-US" sz="15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04011-36CB-49CA-B284-30B87E1B1141}"/>
              </a:ext>
            </a:extLst>
          </p:cNvPr>
          <p:cNvSpPr txBox="1"/>
          <p:nvPr/>
        </p:nvSpPr>
        <p:spPr>
          <a:xfrm>
            <a:off x="12819938" y="73144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1884819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621167" y="427673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Интересные факты о шахтёрской профессии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621167" y="1710690"/>
            <a:ext cx="738806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Шахтёрская профессия полна интересных фактов и древних традиций.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1" y="2134314"/>
            <a:ext cx="3577352" cy="22108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5081" y="4539496"/>
            <a:ext cx="34671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Главные музеи шахтёрской культуры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5081" y="4937998"/>
            <a:ext cx="3577352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Во многих городах, имеющих богатую историю в шахтёрской добыче, существуют музеи, которые погружают посетителя в мир шахты и историю её создания.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87514" y="2134314"/>
            <a:ext cx="3577471" cy="221087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915676" y="4539615"/>
            <a:ext cx="19202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Традиции шахтёров 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3915676" y="4938117"/>
            <a:ext cx="3577471" cy="1492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Празднование Дня шахтёра: В разных странах и регионах есть традиция отмечать специальный День шахтёра. Это мероприятие посвящено уважению к труду и подвигам шахтёров, а также отмечает вклад этой профессии в развитие общества.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066" y="2114907"/>
            <a:ext cx="3577352" cy="225803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7857" y="4629409"/>
            <a:ext cx="16306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Шахтная техника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7857" y="5027911"/>
            <a:ext cx="3577352" cy="1989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Шахтная техника представляет собой специализированные машины и оборудование, используемые в горнодобывающей промышленности для добычи полезных ископаемых из недр земли. Эта техника играет ключевую роль в обеспечении эффективности и безопасности добычи в различных типах шахт и рудников.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5580" y="2138822"/>
            <a:ext cx="3577471" cy="2210991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1158010" y="4629409"/>
            <a:ext cx="200406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Спецодежда шахтёра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1158010" y="5027911"/>
            <a:ext cx="3577471" cy="1492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Спецодежда для шахтёра – это специализированный комплект защитной одежды и средств индивидуальной защиты, предназначенный для обеспечения безопасности и комфорта при работе в условиях шахт и рудников.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475D4A-E511-4FA3-B8C7-BB6808EEBA4F}"/>
              </a:ext>
            </a:extLst>
          </p:cNvPr>
          <p:cNvSpPr txBox="1"/>
          <p:nvPr/>
        </p:nvSpPr>
        <p:spPr>
          <a:xfrm>
            <a:off x="12819938" y="73144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3410"/>
          </a:xfrm>
          <a:prstGeom prst="rect">
            <a:avLst/>
          </a:prstGeom>
          <a:solidFill>
            <a:srgbClr val="F9F9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545794" y="552212"/>
            <a:ext cx="9538692" cy="1255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41"/>
              </a:lnSpc>
              <a:buNone/>
            </a:pPr>
            <a:r>
              <a:rPr lang="en-US" sz="3953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Вопросы и ответы от шахтёра в качестве гостя-эксперта</a:t>
            </a:r>
            <a:endParaRPr lang="en-US" sz="39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545794" y="2208967"/>
            <a:ext cx="9538692" cy="6426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Проведение общения с шахтёром даст возможность оценить свою заинтересованность в профессии и получить ответы на возникающие вопросы.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545794" y="3278267"/>
            <a:ext cx="2852618" cy="11294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5"/>
              </a:lnSpc>
              <a:buNone/>
            </a:pPr>
            <a:r>
              <a:rPr lang="en-US" sz="2372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Является ли профессия шахтёра опасной?</a:t>
            </a:r>
            <a:endParaRPr lang="en-US" sz="23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45794" y="4608433"/>
            <a:ext cx="2852618" cy="19280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Да, шахтёрская профессия является одной из самых опасных профессий, и работники постоянно трудятся под непрерывным риском.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95856" y="3278267"/>
            <a:ext cx="2852618" cy="11294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5"/>
              </a:lnSpc>
              <a:buNone/>
            </a:pPr>
            <a:r>
              <a:rPr lang="en-US" sz="2372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Какой шахтёр получает самые высокие доходы?</a:t>
            </a:r>
            <a:endParaRPr lang="en-US" sz="23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895856" y="4608433"/>
            <a:ext cx="2852618" cy="28921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Шахтёры, работающие в крупных компаниях на самых продуктивных шахтах, зарабатывают наибольшую зарплату, а также те, кто давно уже заняты в шахте и имеют высокий профессиональный статус.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45918" y="3278267"/>
            <a:ext cx="2852618" cy="11294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65"/>
              </a:lnSpc>
              <a:buNone/>
            </a:pPr>
            <a:r>
              <a:rPr lang="en-US" sz="2372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Какие пути карьерного роста имеют шахтёры?</a:t>
            </a:r>
            <a:endParaRPr lang="en-US" sz="23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245918" y="4608433"/>
            <a:ext cx="2852618" cy="19280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Шахтёры имеют широкий выбор путей карьерного роста: от простого шахтёра до руководителя производства или менеджера проекта.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BDDD0D-286A-4305-9C26-24A3134761D2}"/>
              </a:ext>
            </a:extLst>
          </p:cNvPr>
          <p:cNvSpPr txBox="1"/>
          <p:nvPr/>
        </p:nvSpPr>
        <p:spPr>
          <a:xfrm>
            <a:off x="12819938" y="73144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1001</Words>
  <Application>Microsoft Office PowerPoint</Application>
  <PresentationFormat>Произвольный</PresentationFormat>
  <Paragraphs>86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2023-08-16T10:54:33Z</dcterms:created>
  <dcterms:modified xsi:type="dcterms:W3CDTF">2023-08-16T11:06:45Z</dcterms:modified>
</cp:coreProperties>
</file>