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9948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newuroki.net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2E">
              <a:alpha val="75000"/>
            </a:srgbClr>
          </a:solidFill>
          <a:ln w="55483">
            <a:solidFill>
              <a:srgbClr val="262654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6319599" y="344409"/>
            <a:ext cx="8082201" cy="33327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6561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"Профессия: продавец" — профориентационный урок для 6-11 классов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6319599" y="3261658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Продавец - одна из самых важных профессий в нашей экономике. От эффективности продаж зависит успех многих компаний. Этот урок поможет ученикам узнать больше об этой профессии!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68CB1DB-B043-4F08-A640-0DC779F4F24F}"/>
              </a:ext>
            </a:extLst>
          </p:cNvPr>
          <p:cNvSpPr txBox="1"/>
          <p:nvPr/>
        </p:nvSpPr>
        <p:spPr>
          <a:xfrm>
            <a:off x="6178085" y="4936788"/>
            <a:ext cx="70262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профориентационного урока "Моя Россия – новые горизонты" по теме: "Профессия: продавец"</a:t>
            </a:r>
          </a:p>
          <a:p>
            <a:pPr algn="ctr"/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39543C-B8EE-4FD1-B067-6D5565739794}"/>
              </a:ext>
            </a:extLst>
          </p:cNvPr>
          <p:cNvSpPr txBox="1"/>
          <p:nvPr/>
        </p:nvSpPr>
        <p:spPr>
          <a:xfrm>
            <a:off x="12553762" y="736802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2E">
              <a:alpha val="75000"/>
            </a:srgbClr>
          </a:solidFill>
          <a:ln w="55483">
            <a:solidFill>
              <a:srgbClr val="262654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348389" y="774025"/>
            <a:ext cx="931926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FFFF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Блок 1: Общие факты о профессии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2348389" y="1912739"/>
            <a:ext cx="4855726" cy="2490788"/>
          </a:xfrm>
          <a:prstGeom prst="roundRect">
            <a:avLst>
              <a:gd name="adj" fmla="val 16058"/>
            </a:avLst>
          </a:prstGeom>
          <a:solidFill>
            <a:srgbClr val="00002E"/>
          </a:solidFill>
          <a:ln w="27742">
            <a:solidFill>
              <a:srgbClr val="F2B42D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2598301" y="2162651"/>
            <a:ext cx="421386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2B42D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Продавец - профессия с душой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598301" y="2732008"/>
            <a:ext cx="4355902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Помогать людям выбирать и покупать то, что им нужно - это великое дело. Быть продавцом - это быть человекоориентированным.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7426285" y="1912739"/>
            <a:ext cx="4855726" cy="2490788"/>
          </a:xfrm>
          <a:prstGeom prst="roundRect">
            <a:avLst>
              <a:gd name="adj" fmla="val 16058"/>
            </a:avLst>
          </a:prstGeom>
          <a:solidFill>
            <a:srgbClr val="00002E"/>
          </a:solidFill>
          <a:ln w="27742">
            <a:solidFill>
              <a:srgbClr val="D7425E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7676198" y="2162651"/>
            <a:ext cx="353568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D7425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Продавец - лидер продаж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7676198" y="2732008"/>
            <a:ext cx="4355902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Продавцы развивают навыки убеждения, находят общий язык с клиентами и знают, как сделать продажи успешными.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2348389" y="4625697"/>
            <a:ext cx="4855726" cy="2829758"/>
          </a:xfrm>
          <a:prstGeom prst="roundRect">
            <a:avLst>
              <a:gd name="adj" fmla="val 14134"/>
            </a:avLst>
          </a:prstGeom>
          <a:solidFill>
            <a:srgbClr val="00002E"/>
          </a:solidFill>
          <a:ln w="27742">
            <a:solidFill>
              <a:srgbClr val="DD785E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2598301" y="4875609"/>
            <a:ext cx="4355902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DD785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Продавец - зарабатывай больше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2598301" y="5792153"/>
            <a:ext cx="4355902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Эксперты знают, как делать большую прибыль, но нужен опыт и навыки.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1"/>
          <p:cNvSpPr/>
          <p:nvPr/>
        </p:nvSpPr>
        <p:spPr>
          <a:xfrm>
            <a:off x="7426285" y="4625697"/>
            <a:ext cx="4855726" cy="2829758"/>
          </a:xfrm>
          <a:prstGeom prst="roundRect">
            <a:avLst>
              <a:gd name="adj" fmla="val 14134"/>
            </a:avLst>
          </a:prstGeom>
          <a:solidFill>
            <a:srgbClr val="00002E"/>
          </a:solidFill>
          <a:ln w="27742">
            <a:solidFill>
              <a:srgbClr val="48A8E2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7676198" y="4875609"/>
            <a:ext cx="4355902" cy="10415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48A8E2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Продавец - чтобы быть успешным, нужна любовь к профессии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7676198" y="6139339"/>
            <a:ext cx="4355902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Успех в продажах приходит только к тем, кто искренне любит свою работу и готов учиться всю жизнь.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09F922B-7F9A-4113-886F-CCC58868305D}"/>
              </a:ext>
            </a:extLst>
          </p:cNvPr>
          <p:cNvSpPr txBox="1"/>
          <p:nvPr/>
        </p:nvSpPr>
        <p:spPr>
          <a:xfrm>
            <a:off x="12553762" y="736802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9451658"/>
          </a:xfrm>
          <a:prstGeom prst="rect">
            <a:avLst/>
          </a:prstGeom>
          <a:solidFill>
            <a:srgbClr val="00002E">
              <a:alpha val="75000"/>
            </a:srgbClr>
          </a:solidFill>
          <a:ln w="38814">
            <a:solidFill>
              <a:srgbClr val="262654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3838456" y="427673"/>
            <a:ext cx="6953488" cy="97202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827"/>
              </a:lnSpc>
              <a:buNone/>
            </a:pPr>
            <a:r>
              <a:rPr lang="en-US" sz="3062" b="1" dirty="0">
                <a:solidFill>
                  <a:srgbClr val="FFFFFF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Блок 2: Отрасли профессиональной деятельности</a:t>
            </a:r>
            <a:endParaRPr lang="en-US" sz="306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3838456" y="1710690"/>
            <a:ext cx="3360063" cy="2076569"/>
          </a:xfrm>
          <a:prstGeom prst="roundRect">
            <a:avLst>
              <a:gd name="adj" fmla="val 13482"/>
            </a:avLst>
          </a:prstGeom>
          <a:noFill/>
          <a:ln w="19407">
            <a:solidFill>
              <a:srgbClr val="F2B42D"/>
            </a:solidFill>
            <a:prstDash val="solid"/>
          </a:ln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863" y="1730097"/>
            <a:ext cx="3321248" cy="2037755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3838456" y="3981569"/>
            <a:ext cx="2034540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sz="1531" b="1" dirty="0">
                <a:solidFill>
                  <a:srgbClr val="F2B42D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Одежда и аксессуары</a:t>
            </a:r>
            <a:endParaRPr lang="en-US" sz="15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3838456" y="4380071"/>
            <a:ext cx="3360063" cy="74616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1225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Общение с людьми, хороший продукт и атмосфера - это то, что делает эту работу интересной.</a:t>
            </a:r>
            <a:endParaRPr lang="en-US" sz="12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5"/>
          <p:cNvSpPr/>
          <p:nvPr/>
        </p:nvSpPr>
        <p:spPr>
          <a:xfrm>
            <a:off x="7431762" y="1710690"/>
            <a:ext cx="3360182" cy="2076688"/>
          </a:xfrm>
          <a:prstGeom prst="roundRect">
            <a:avLst>
              <a:gd name="adj" fmla="val 13482"/>
            </a:avLst>
          </a:prstGeom>
          <a:noFill/>
          <a:ln w="19407">
            <a:solidFill>
              <a:srgbClr val="D7425E"/>
            </a:solidFill>
            <a:prstDash val="solid"/>
          </a:ln>
        </p:spPr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1169" y="1730097"/>
            <a:ext cx="3321368" cy="2037874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7431762" y="3981688"/>
            <a:ext cx="1555313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sz="1531" b="1" dirty="0">
                <a:solidFill>
                  <a:srgbClr val="D7425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Автомобили</a:t>
            </a:r>
            <a:endParaRPr lang="en-US" sz="15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7"/>
          <p:cNvSpPr/>
          <p:nvPr/>
        </p:nvSpPr>
        <p:spPr>
          <a:xfrm>
            <a:off x="7431762" y="4380190"/>
            <a:ext cx="3360182" cy="9948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1225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Продавцы автомобилей получают много удовольствия от общения с клиентами, наращивания продаж и обучения новым навыкам.</a:t>
            </a:r>
            <a:endParaRPr lang="en-US" sz="12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8"/>
          <p:cNvSpPr/>
          <p:nvPr/>
        </p:nvSpPr>
        <p:spPr>
          <a:xfrm>
            <a:off x="3838456" y="5608320"/>
            <a:ext cx="3360063" cy="2076569"/>
          </a:xfrm>
          <a:prstGeom prst="roundRect">
            <a:avLst>
              <a:gd name="adj" fmla="val 13482"/>
            </a:avLst>
          </a:prstGeom>
          <a:noFill/>
          <a:ln w="19407">
            <a:solidFill>
              <a:srgbClr val="DD785E"/>
            </a:solidFill>
            <a:prstDash val="solid"/>
          </a:ln>
        </p:spPr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290" y="5608320"/>
            <a:ext cx="3321248" cy="2037755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3963174" y="5606075"/>
            <a:ext cx="1555313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sz="1531" b="1" dirty="0">
                <a:solidFill>
                  <a:srgbClr val="DD785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Электроника</a:t>
            </a:r>
            <a:endParaRPr lang="en-US" sz="15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0"/>
          <p:cNvSpPr/>
          <p:nvPr/>
        </p:nvSpPr>
        <p:spPr>
          <a:xfrm>
            <a:off x="3945374" y="6020820"/>
            <a:ext cx="3360063" cy="74616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1225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Продавцы электроники могут не только продавать качественный товар, но также помочь настроить устройство и дать советы клиентам.</a:t>
            </a:r>
            <a:endParaRPr lang="en-US" sz="12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1"/>
          <p:cNvSpPr/>
          <p:nvPr/>
        </p:nvSpPr>
        <p:spPr>
          <a:xfrm>
            <a:off x="7431762" y="5608320"/>
            <a:ext cx="3360182" cy="2076688"/>
          </a:xfrm>
          <a:prstGeom prst="roundRect">
            <a:avLst>
              <a:gd name="adj" fmla="val 13482"/>
            </a:avLst>
          </a:prstGeom>
          <a:noFill/>
          <a:ln w="19407">
            <a:solidFill>
              <a:srgbClr val="48A8E2"/>
            </a:solidFill>
            <a:prstDash val="solid"/>
          </a:ln>
        </p:spPr>
      </p:sp>
      <p:pic>
        <p:nvPicPr>
          <p:cNvPr id="18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98864" y="5597128"/>
            <a:ext cx="3321368" cy="2037874"/>
          </a:xfrm>
          <a:prstGeom prst="rect">
            <a:avLst/>
          </a:prstGeom>
        </p:spPr>
      </p:pic>
      <p:sp>
        <p:nvSpPr>
          <p:cNvPr id="19" name="Text 12"/>
          <p:cNvSpPr/>
          <p:nvPr/>
        </p:nvSpPr>
        <p:spPr>
          <a:xfrm>
            <a:off x="7470576" y="5621594"/>
            <a:ext cx="1752600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sz="1531" b="1" dirty="0">
                <a:solidFill>
                  <a:srgbClr val="48A8E2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Продукты питания</a:t>
            </a:r>
            <a:endParaRPr lang="en-US" sz="15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3"/>
          <p:cNvSpPr/>
          <p:nvPr/>
        </p:nvSpPr>
        <p:spPr>
          <a:xfrm>
            <a:off x="7451169" y="5967888"/>
            <a:ext cx="3360182" cy="74616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1225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Продавцы продуктов питания обычно работают в дружной команде, заботятся о клиентах и создают позитивную атмосферу в магазине.</a:t>
            </a:r>
            <a:endParaRPr lang="en-US" sz="12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230BE7D-3B2E-4EEB-9F32-D6CE407BC3D9}"/>
              </a:ext>
            </a:extLst>
          </p:cNvPr>
          <p:cNvSpPr txBox="1"/>
          <p:nvPr/>
        </p:nvSpPr>
        <p:spPr>
          <a:xfrm>
            <a:off x="12553762" y="736802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2E">
              <a:alpha val="75000"/>
            </a:srgbClr>
          </a:solidFill>
          <a:ln w="46911">
            <a:solidFill>
              <a:srgbClr val="262654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500743" y="617219"/>
            <a:ext cx="8534399" cy="117443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624"/>
              </a:lnSpc>
              <a:buNone/>
            </a:pPr>
            <a:r>
              <a:rPr lang="en-US" sz="3699" b="1" dirty="0">
                <a:solidFill>
                  <a:srgbClr val="FFFFFF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Блок 3: Качества, которые помогут в профессии</a:t>
            </a:r>
            <a:endParaRPr lang="en-US" sz="36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704612" y="3151108"/>
            <a:ext cx="422791" cy="422791"/>
          </a:xfrm>
          <a:prstGeom prst="roundRect">
            <a:avLst>
              <a:gd name="adj" fmla="val 80006"/>
            </a:avLst>
          </a:prstGeom>
          <a:solidFill>
            <a:srgbClr val="00002E"/>
          </a:solidFill>
          <a:ln w="23455">
            <a:solidFill>
              <a:srgbClr val="F2B42D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832128" y="3186232"/>
            <a:ext cx="167640" cy="35242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74"/>
              </a:lnSpc>
              <a:buNone/>
            </a:pPr>
            <a:r>
              <a:rPr lang="en-US" sz="2220" b="1" dirty="0">
                <a:solidFill>
                  <a:srgbClr val="F2B42D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1</a:t>
            </a:r>
            <a:endParaRPr lang="en-US" sz="22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1315283" y="3215640"/>
            <a:ext cx="1879163" cy="29360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12"/>
              </a:lnSpc>
              <a:buNone/>
            </a:pPr>
            <a:r>
              <a:rPr lang="en-US" sz="1850" b="1" dirty="0">
                <a:solidFill>
                  <a:srgbClr val="F2B42D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Навыки продаж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1315283" y="3697129"/>
            <a:ext cx="3162776" cy="90154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68"/>
              </a:lnSpc>
              <a:buNone/>
            </a:pPr>
            <a:r>
              <a:rPr lang="en-US" sz="1480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Успешный продавец умеет с уровнями клиентов и активно работает с продажами.</a:t>
            </a:r>
            <a:endParaRPr lang="en-US" sz="148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4665940" y="3151108"/>
            <a:ext cx="422791" cy="422791"/>
          </a:xfrm>
          <a:prstGeom prst="roundRect">
            <a:avLst>
              <a:gd name="adj" fmla="val 80006"/>
            </a:avLst>
          </a:prstGeom>
          <a:solidFill>
            <a:srgbClr val="00002E"/>
          </a:solidFill>
          <a:ln w="23455">
            <a:solidFill>
              <a:srgbClr val="D7425E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4793456" y="3186232"/>
            <a:ext cx="167640" cy="35242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74"/>
              </a:lnSpc>
              <a:buNone/>
            </a:pPr>
            <a:r>
              <a:rPr lang="en-US" sz="2220" b="1" dirty="0">
                <a:solidFill>
                  <a:srgbClr val="D7425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2</a:t>
            </a:r>
            <a:endParaRPr lang="en-US" sz="22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5276612" y="3215640"/>
            <a:ext cx="2423160" cy="29360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12"/>
              </a:lnSpc>
              <a:buNone/>
            </a:pPr>
            <a:r>
              <a:rPr lang="en-US" sz="1850" b="1" dirty="0">
                <a:solidFill>
                  <a:srgbClr val="D7425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Коммуникабельность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5276612" y="3697129"/>
            <a:ext cx="3162776" cy="90154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68"/>
              </a:lnSpc>
              <a:buNone/>
            </a:pPr>
            <a:r>
              <a:rPr lang="en-US" sz="1480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Продавцы должны уметь находить общий язык с клиентами и находить подход к каждому клиенту.</a:t>
            </a:r>
            <a:endParaRPr lang="en-US" sz="148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704612" y="4933355"/>
            <a:ext cx="422791" cy="422791"/>
          </a:xfrm>
          <a:prstGeom prst="roundRect">
            <a:avLst>
              <a:gd name="adj" fmla="val 80006"/>
            </a:avLst>
          </a:prstGeom>
          <a:solidFill>
            <a:srgbClr val="00002E"/>
          </a:solidFill>
          <a:ln w="23455">
            <a:solidFill>
              <a:srgbClr val="DD785E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832128" y="4968478"/>
            <a:ext cx="167640" cy="35242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74"/>
              </a:lnSpc>
              <a:buNone/>
            </a:pPr>
            <a:r>
              <a:rPr lang="en-US" sz="2220" b="1" dirty="0">
                <a:solidFill>
                  <a:srgbClr val="DD785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3</a:t>
            </a:r>
            <a:endParaRPr lang="en-US" sz="22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1315283" y="4997887"/>
            <a:ext cx="3070860" cy="29360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12"/>
              </a:lnSpc>
              <a:buNone/>
            </a:pPr>
            <a:r>
              <a:rPr lang="en-US" sz="1850" b="1" dirty="0">
                <a:solidFill>
                  <a:srgbClr val="DD785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Каждый день - новый день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1315283" y="5479375"/>
            <a:ext cx="3162776" cy="120205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68"/>
              </a:lnSpc>
              <a:buNone/>
            </a:pPr>
            <a:r>
              <a:rPr lang="en-US" sz="1480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Продавец должен уметь адаптироваться к новой ситуации и быть готовым решать актуальные задачи.</a:t>
            </a:r>
            <a:endParaRPr lang="en-US" sz="148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4"/>
          <p:cNvSpPr/>
          <p:nvPr/>
        </p:nvSpPr>
        <p:spPr>
          <a:xfrm>
            <a:off x="4665940" y="4933355"/>
            <a:ext cx="422791" cy="422791"/>
          </a:xfrm>
          <a:prstGeom prst="roundRect">
            <a:avLst>
              <a:gd name="adj" fmla="val 80006"/>
            </a:avLst>
          </a:prstGeom>
          <a:solidFill>
            <a:srgbClr val="00002E"/>
          </a:solidFill>
          <a:ln w="23455">
            <a:solidFill>
              <a:srgbClr val="48A8E2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4793456" y="4968478"/>
            <a:ext cx="167640" cy="35242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74"/>
              </a:lnSpc>
              <a:buNone/>
            </a:pPr>
            <a:r>
              <a:rPr lang="en-US" sz="2220" b="1" dirty="0">
                <a:solidFill>
                  <a:srgbClr val="48A8E2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4</a:t>
            </a:r>
            <a:endParaRPr lang="en-US" sz="22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5276612" y="4997887"/>
            <a:ext cx="1897380" cy="29360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12"/>
              </a:lnSpc>
              <a:buNone/>
            </a:pPr>
            <a:r>
              <a:rPr lang="en-US" sz="1850" b="1" dirty="0">
                <a:solidFill>
                  <a:srgbClr val="48A8E2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Ответственность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5276612" y="5479375"/>
            <a:ext cx="3162776" cy="120205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68"/>
              </a:lnSpc>
              <a:buNone/>
            </a:pPr>
            <a:r>
              <a:rPr lang="en-US" sz="1480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Продавец должен быть ответственным, чтобы уделить внимание каждому клиенту и продать товар качественно.</a:t>
            </a:r>
            <a:endParaRPr lang="en-US" sz="148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6527BDE-8E38-47B5-9BA2-5EF321599450}"/>
              </a:ext>
            </a:extLst>
          </p:cNvPr>
          <p:cNvSpPr txBox="1"/>
          <p:nvPr/>
        </p:nvSpPr>
        <p:spPr>
          <a:xfrm>
            <a:off x="12553762" y="736802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2E">
              <a:alpha val="75000"/>
            </a:srgbClr>
          </a:solidFill>
          <a:ln w="55483">
            <a:solidFill>
              <a:srgbClr val="262654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685800" y="829508"/>
            <a:ext cx="1282337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FFFF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Блок 4: Возможности для развития карьеры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2348389" y="2995851"/>
            <a:ext cx="9933503" cy="27742"/>
          </a:xfrm>
          <a:prstGeom prst="rect">
            <a:avLst/>
          </a:prstGeom>
          <a:solidFill>
            <a:srgbClr val="262654"/>
          </a:solidFill>
          <a:ln/>
        </p:spPr>
      </p:sp>
      <p:sp>
        <p:nvSpPr>
          <p:cNvPr id="6" name="Shape 3"/>
          <p:cNvSpPr/>
          <p:nvPr/>
        </p:nvSpPr>
        <p:spPr>
          <a:xfrm>
            <a:off x="3916025" y="2995851"/>
            <a:ext cx="27742" cy="777597"/>
          </a:xfrm>
          <a:prstGeom prst="rect">
            <a:avLst/>
          </a:prstGeom>
          <a:solidFill>
            <a:srgbClr val="F2B42D"/>
          </a:solidFill>
          <a:ln/>
        </p:spPr>
      </p:sp>
      <p:sp>
        <p:nvSpPr>
          <p:cNvPr id="7" name="Shape 4"/>
          <p:cNvSpPr/>
          <p:nvPr/>
        </p:nvSpPr>
        <p:spPr>
          <a:xfrm>
            <a:off x="3679984" y="2745938"/>
            <a:ext cx="499943" cy="499943"/>
          </a:xfrm>
          <a:prstGeom prst="roundRect">
            <a:avLst>
              <a:gd name="adj" fmla="val 80001"/>
            </a:avLst>
          </a:prstGeom>
          <a:solidFill>
            <a:srgbClr val="00002E"/>
          </a:solidFill>
          <a:ln w="27742">
            <a:solidFill>
              <a:srgbClr val="F2B42D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3830836" y="2787610"/>
            <a:ext cx="19812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F2B42D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2570559" y="3995738"/>
            <a:ext cx="2718673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2B42D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Продавец-консультант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2570559" y="4912281"/>
            <a:ext cx="2718673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Это первый шаг на карьерной лестнице. Продавец-консультант занимается продажами, обслуживанием клиентов и развитием своих навыков.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7301210" y="2995851"/>
            <a:ext cx="27742" cy="777597"/>
          </a:xfrm>
          <a:prstGeom prst="rect">
            <a:avLst/>
          </a:prstGeom>
          <a:solidFill>
            <a:srgbClr val="D7425E"/>
          </a:solidFill>
          <a:ln/>
        </p:spPr>
      </p:sp>
      <p:sp>
        <p:nvSpPr>
          <p:cNvPr id="12" name="Shape 9"/>
          <p:cNvSpPr/>
          <p:nvPr/>
        </p:nvSpPr>
        <p:spPr>
          <a:xfrm>
            <a:off x="7065169" y="2745938"/>
            <a:ext cx="499943" cy="499943"/>
          </a:xfrm>
          <a:prstGeom prst="roundRect">
            <a:avLst>
              <a:gd name="adj" fmla="val 80001"/>
            </a:avLst>
          </a:prstGeom>
          <a:solidFill>
            <a:srgbClr val="00002E"/>
          </a:solidFill>
          <a:ln w="27742">
            <a:solidFill>
              <a:srgbClr val="D7425E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7216021" y="2787610"/>
            <a:ext cx="19812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D7425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6073021" y="3995738"/>
            <a:ext cx="24841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D7425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Главный продавец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5955744" y="4565094"/>
            <a:ext cx="2718673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Это позиция с большими возможностями. Главный продавец управляет продажами и командой продавцов.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3"/>
          <p:cNvSpPr/>
          <p:nvPr/>
        </p:nvSpPr>
        <p:spPr>
          <a:xfrm>
            <a:off x="10686395" y="2995851"/>
            <a:ext cx="27742" cy="777597"/>
          </a:xfrm>
          <a:prstGeom prst="rect">
            <a:avLst/>
          </a:prstGeom>
          <a:solidFill>
            <a:srgbClr val="DD785E"/>
          </a:solidFill>
          <a:ln/>
        </p:spPr>
      </p:sp>
      <p:sp>
        <p:nvSpPr>
          <p:cNvPr id="17" name="Shape 14"/>
          <p:cNvSpPr/>
          <p:nvPr/>
        </p:nvSpPr>
        <p:spPr>
          <a:xfrm>
            <a:off x="10450354" y="2745938"/>
            <a:ext cx="499943" cy="499943"/>
          </a:xfrm>
          <a:prstGeom prst="roundRect">
            <a:avLst>
              <a:gd name="adj" fmla="val 80001"/>
            </a:avLst>
          </a:prstGeom>
          <a:solidFill>
            <a:srgbClr val="00002E"/>
          </a:solidFill>
          <a:ln w="27742">
            <a:solidFill>
              <a:srgbClr val="DD785E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10601206" y="2787610"/>
            <a:ext cx="19812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DD785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3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9340929" y="3995738"/>
            <a:ext cx="2718792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DD785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Менеджер по продажам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9340929" y="4912281"/>
            <a:ext cx="2718792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Менеджер по продажам занимается развитием бизнеса и продажами, управляет командой продавцов и отвечает за достижение продажных целей.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47D1F42-8D42-49FA-BFE3-4764B16155B9}"/>
              </a:ext>
            </a:extLst>
          </p:cNvPr>
          <p:cNvSpPr txBox="1"/>
          <p:nvPr/>
        </p:nvSpPr>
        <p:spPr>
          <a:xfrm>
            <a:off x="12553762" y="736802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2E">
              <a:alpha val="75000"/>
            </a:srgbClr>
          </a:solidFill>
          <a:ln w="55483">
            <a:solidFill>
              <a:srgbClr val="262654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348389" y="717113"/>
            <a:ext cx="9933503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FFFF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Блок 5: Практические задания и учебные действия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2348389" y="2550200"/>
            <a:ext cx="3163014" cy="4962168"/>
          </a:xfrm>
          <a:prstGeom prst="roundRect">
            <a:avLst>
              <a:gd name="adj" fmla="val 12645"/>
            </a:avLst>
          </a:prstGeom>
          <a:solidFill>
            <a:srgbClr val="00002E"/>
          </a:solidFill>
          <a:ln w="27742">
            <a:solidFill>
              <a:srgbClr val="F2B42D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2598301" y="2800112"/>
            <a:ext cx="2663190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2B42D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Разыгрывание ролей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598301" y="3716655"/>
            <a:ext cx="2663190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Хороший способ развивать навыки продаж - разыгрывание ситуаций продажи между учениками, их игра в компании и т.д.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5733574" y="2550200"/>
            <a:ext cx="3163014" cy="4962168"/>
          </a:xfrm>
          <a:prstGeom prst="roundRect">
            <a:avLst>
              <a:gd name="adj" fmla="val 12645"/>
            </a:avLst>
          </a:prstGeom>
          <a:solidFill>
            <a:srgbClr val="00002E"/>
          </a:solidFill>
          <a:ln w="27742">
            <a:solidFill>
              <a:srgbClr val="D7425E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5983486" y="2800112"/>
            <a:ext cx="25603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D7425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Симулятор продаж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5983486" y="3369469"/>
            <a:ext cx="2663190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Существуют симуляторы продаж, в которых можно изучать навыки продаж в реалистичной обстановке.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9118759" y="2550200"/>
            <a:ext cx="3163014" cy="4962168"/>
          </a:xfrm>
          <a:prstGeom prst="roundRect">
            <a:avLst>
              <a:gd name="adj" fmla="val 12645"/>
            </a:avLst>
          </a:prstGeom>
          <a:solidFill>
            <a:srgbClr val="00002E"/>
          </a:solidFill>
          <a:ln w="27742">
            <a:solidFill>
              <a:srgbClr val="DD785E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9368671" y="2800112"/>
            <a:ext cx="2663190" cy="10415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DD785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Решение проблемных ситуаций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9368671" y="4063840"/>
            <a:ext cx="2779786" cy="36214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Продавцы часто сталкиваются с проблемами и трудностями при продажах. Ученики могут создать себе сценарии и размышлять о своем поведении в таких ситуациях.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DC4279-2343-41BF-8B23-0FE547336DB0}"/>
              </a:ext>
            </a:extLst>
          </p:cNvPr>
          <p:cNvSpPr txBox="1"/>
          <p:nvPr/>
        </p:nvSpPr>
        <p:spPr>
          <a:xfrm>
            <a:off x="12553762" y="736802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2E">
              <a:alpha val="75000"/>
            </a:srgbClr>
          </a:solidFill>
          <a:ln w="55483">
            <a:solidFill>
              <a:srgbClr val="262654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348389" y="1557338"/>
            <a:ext cx="691896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FFFF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Блок 6: Вопросы и ответы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2348389" y="2807137"/>
            <a:ext cx="2949416" cy="124944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FFFFFF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Как быть успешным продавцом?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2348389" y="4278749"/>
            <a:ext cx="2949416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Быть успешным продавцом, это уметь коммуницировать с клиентами и уметь продавать.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5847398" y="2807137"/>
            <a:ext cx="2949416" cy="8329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FFFFFF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Нужно ли учиться на продавца?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5847398" y="4330352"/>
            <a:ext cx="2949416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Конечно, без обучения продавцы редко могут достичь больших результатов.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9346406" y="2807137"/>
            <a:ext cx="2949416" cy="166592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FFFFFF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Что делать, чтобы не уставать на работе продавцом?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9346406" y="5195974"/>
            <a:ext cx="2949416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Нужно уметь отдыхать в свободное время и расслабляться, не стоит лишний раз загружать голову работой.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17B887-8006-4105-855F-C723255423A2}"/>
              </a:ext>
            </a:extLst>
          </p:cNvPr>
          <p:cNvSpPr txBox="1"/>
          <p:nvPr/>
        </p:nvSpPr>
        <p:spPr>
          <a:xfrm>
            <a:off x="12553762" y="736802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572</Words>
  <Application>Microsoft Office PowerPoint</Application>
  <PresentationFormat>Произвольный</PresentationFormat>
  <Paragraphs>74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2023-08-14T08:01:35Z</dcterms:created>
  <dcterms:modified xsi:type="dcterms:W3CDTF">2023-08-14T08:11:10Z</dcterms:modified>
</cp:coreProperties>
</file>