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13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24670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Arial" panose="020B0604020202020204" pitchFamily="34" charset="0"/>
                <a:ea typeface="Barlow, sans-serif" pitchFamily="34" charset="-122"/>
                <a:cs typeface="Arial" panose="020B0604020202020204" pitchFamily="34" charset="0"/>
              </a:rPr>
              <a:t>"Профессия: металлург" — профориентационный урок для 6-11 классов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389072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Металлургия — это не только мощный сектор экономики, но и захватывающая сфера деятельности, открывающая множество возможностей. На этом уроке узнаем, почему!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71B82-002F-47FB-A8FB-C711A65A8128}"/>
              </a:ext>
            </a:extLst>
          </p:cNvPr>
          <p:cNvSpPr txBox="1"/>
          <p:nvPr/>
        </p:nvSpPr>
        <p:spPr>
          <a:xfrm>
            <a:off x="6319599" y="5436942"/>
            <a:ext cx="7026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"Моя Россия – новые горизонты" по теме: "Профессия: металлург"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32261-D128-45AA-9304-12113B67B884}"/>
              </a:ext>
            </a:extLst>
          </p:cNvPr>
          <p:cNvSpPr txBox="1"/>
          <p:nvPr/>
        </p:nvSpPr>
        <p:spPr>
          <a:xfrm>
            <a:off x="12687334" y="2684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1079540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Общие факты о металлургии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19599" y="2975134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790709"/>
          </a:solidFill>
          <a:ln w="7620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12362" y="3016806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41713" y="3051453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Алюминий, железо и медь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41713" y="3967996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Три крупнейших металла, производимых на промышленных предприятиях.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69485" y="2975134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790709"/>
          </a:solidFill>
          <a:ln w="7620">
            <a:solidFill>
              <a:srgbClr val="91080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7958" y="301680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91599" y="3051453"/>
            <a:ext cx="2392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Мастера металла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91599" y="3620810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Работают со стержнями, горящими пламенем, и тяжелым оборудованием, чтобы создавать прочные изделия.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19599" y="5793581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790709"/>
          </a:solidFill>
          <a:ln w="7620">
            <a:solidFill>
              <a:srgbClr val="91080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81882" y="5835253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41713" y="5869900"/>
            <a:ext cx="3314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Важность безопасности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041713" y="6439257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Одна из самых безопасных промышленностей благодаря строгим правилам и процедурам.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D540E7-5343-495D-AB37-6B72FFB9CE38}"/>
              </a:ext>
            </a:extLst>
          </p:cNvPr>
          <p:cNvSpPr txBox="1"/>
          <p:nvPr/>
        </p:nvSpPr>
        <p:spPr>
          <a:xfrm>
            <a:off x="12687334" y="2684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856051" y="689676"/>
            <a:ext cx="12932228" cy="1379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2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Направления профессиональной деятельности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72756" y="2539841"/>
            <a:ext cx="3789844" cy="16554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59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Горно-металлургическое производство</a:t>
            </a:r>
            <a:endParaRPr lang="en-US" sz="2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831978" y="3997216"/>
            <a:ext cx="2696767" cy="3531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81"/>
              </a:lnSpc>
              <a:buSzPct val="100000"/>
              <a:buFont typeface="+mj-lt"/>
              <a:buAutoNum type="arabicPeriod"/>
            </a:pPr>
            <a:r>
              <a:rPr lang="en-US" sz="173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Геологоразведка;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831979" y="4438580"/>
            <a:ext cx="2696766" cy="7062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81"/>
              </a:lnSpc>
              <a:buSzPct val="100000"/>
              <a:buFont typeface="+mj-lt"/>
              <a:buAutoNum type="arabicPeriod" startAt="2"/>
            </a:pPr>
            <a:r>
              <a:rPr lang="en-US" sz="173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Разработка месторождений;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831979" y="5233084"/>
            <a:ext cx="2696766" cy="7062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81"/>
              </a:lnSpc>
              <a:buSzPct val="100000"/>
              <a:buFont typeface="+mj-lt"/>
              <a:buAutoNum type="arabicPeriod" startAt="3"/>
            </a:pPr>
            <a:r>
              <a:rPr lang="en-US" sz="173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Добыча и обогащение руды;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831979" y="6277961"/>
            <a:ext cx="2696766" cy="1059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81"/>
              </a:lnSpc>
              <a:buSzPct val="100000"/>
              <a:buFont typeface="+mj-lt"/>
              <a:buAutoNum type="arabicPeriod" startAt="4"/>
            </a:pPr>
            <a:r>
              <a:rPr lang="en-US" sz="173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Производство металлического сырья.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948363" y="2539841"/>
            <a:ext cx="2747605" cy="8277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59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Обработка металла</a:t>
            </a:r>
            <a:endParaRPr lang="en-US" sz="2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01502" y="3615809"/>
            <a:ext cx="2394466" cy="3531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81"/>
              </a:lnSpc>
              <a:buSzPct val="100000"/>
              <a:buChar char="•"/>
            </a:pPr>
            <a:r>
              <a:rPr lang="en-US" sz="173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Литье;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301502" y="4057174"/>
            <a:ext cx="2394466" cy="3531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81"/>
              </a:lnSpc>
              <a:buSzPct val="100000"/>
              <a:buChar char="•"/>
            </a:pPr>
            <a:r>
              <a:rPr lang="en-US" sz="173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Ковка и прессование;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301502" y="4498538"/>
            <a:ext cx="2394466" cy="7062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81"/>
              </a:lnSpc>
              <a:buSzPct val="100000"/>
              <a:buChar char="•"/>
            </a:pPr>
            <a:r>
              <a:rPr lang="en-US" sz="173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Обработка металла резанием;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301502" y="5510763"/>
            <a:ext cx="2394466" cy="1059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81"/>
              </a:lnSpc>
              <a:buSzPct val="100000"/>
              <a:buChar char="•"/>
            </a:pPr>
            <a:r>
              <a:rPr lang="en-US" sz="173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Сборка металлических конструкций.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710315" y="2539841"/>
            <a:ext cx="3445107" cy="12415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59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Проектирование и научные исследования</a:t>
            </a:r>
            <a:endParaRPr lang="en-US" sz="2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9710315" y="4002167"/>
            <a:ext cx="3147329" cy="22757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1"/>
              </a:lnSpc>
              <a:buNone/>
            </a:pPr>
            <a:r>
              <a:rPr lang="en-US" sz="1738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Разработка новых материалов, расчет и проектирование сложных структур и оборудования.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EB6B9-946C-4DA0-AB7F-A7F3483509C5}"/>
              </a:ext>
            </a:extLst>
          </p:cNvPr>
          <p:cNvSpPr txBox="1"/>
          <p:nvPr/>
        </p:nvSpPr>
        <p:spPr>
          <a:xfrm>
            <a:off x="12687334" y="2684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802600"/>
            <a:ext cx="84963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Черты характера металлургов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1941314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014311"/>
            <a:ext cx="2263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Коллективность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583668"/>
            <a:ext cx="290500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Работа на производстве — дело командное. Успешный металлург способен работать в коллективе, четко выполнять поручения, учитывать чужие мнения и нужды.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1941314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0143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Точность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4583668"/>
            <a:ext cx="290500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Это очень важно при работе с оборудованием и технологическими процессами. Внимательность и настойчивость делают металлурга надежным специалистом.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1941314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014430"/>
            <a:ext cx="29051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Целеустремленность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4930973"/>
            <a:ext cx="290512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Этот направленный на достижение цели подход поможет преодолеть любые трудности и эффективнее использовать свои таланты и возможности.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46E73-049B-4024-904E-16243A5FBB1E}"/>
              </a:ext>
            </a:extLst>
          </p:cNvPr>
          <p:cNvSpPr txBox="1"/>
          <p:nvPr/>
        </p:nvSpPr>
        <p:spPr>
          <a:xfrm>
            <a:off x="12687334" y="2684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443990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3277076"/>
            <a:ext cx="2979063" cy="3508534"/>
          </a:xfrm>
          <a:prstGeom prst="roundRect">
            <a:avLst>
              <a:gd name="adj" fmla="val 1842"/>
            </a:avLst>
          </a:prstGeom>
          <a:solidFill>
            <a:srgbClr val="790709"/>
          </a:solidFill>
          <a:ln w="7620">
            <a:solidFill>
              <a:srgbClr val="91080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54166" y="35068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Инженер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54166" y="4076224"/>
            <a:ext cx="251948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Разработка и проектирование современных материалов, оборудования и технологий.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825609" y="3277076"/>
            <a:ext cx="2979063" cy="3508534"/>
          </a:xfrm>
          <a:prstGeom prst="roundRect">
            <a:avLst>
              <a:gd name="adj" fmla="val 1842"/>
            </a:avLst>
          </a:prstGeom>
          <a:solidFill>
            <a:srgbClr val="790709"/>
          </a:solidFill>
          <a:ln w="7620">
            <a:solidFill>
              <a:srgbClr val="91080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55400" y="35068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Менеджер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55400" y="4076224"/>
            <a:ext cx="251948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Управление бизнесом в рамках отрасли, планирование и контроль производства.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026843" y="3277076"/>
            <a:ext cx="2979063" cy="3508534"/>
          </a:xfrm>
          <a:prstGeom prst="roundRect">
            <a:avLst>
              <a:gd name="adj" fmla="val 1842"/>
            </a:avLst>
          </a:prstGeom>
          <a:solidFill>
            <a:srgbClr val="790709"/>
          </a:solidFill>
          <a:ln w="7620">
            <a:solidFill>
              <a:srgbClr val="91080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56633" y="3506867"/>
            <a:ext cx="251948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Научный сотрудник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56633" y="4423410"/>
            <a:ext cx="251948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Проведение научных исследований и разработка новых технологий и материалов в лабораториях и 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9F3BB-B5BE-4D5F-8445-0E848343D60A}"/>
              </a:ext>
            </a:extLst>
          </p:cNvPr>
          <p:cNvSpPr txBox="1"/>
          <p:nvPr/>
        </p:nvSpPr>
        <p:spPr>
          <a:xfrm>
            <a:off x="12687334" y="2684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0C0C0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32934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886789" y="576858"/>
            <a:ext cx="8856821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Практические задания и активности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3180398" y="2202537"/>
            <a:ext cx="41910" cy="5453539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8" name="Shape 4"/>
          <p:cNvSpPr/>
          <p:nvPr/>
        </p:nvSpPr>
        <p:spPr>
          <a:xfrm>
            <a:off x="3437334" y="2581394"/>
            <a:ext cx="734139" cy="4191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9" name="Shape 5"/>
          <p:cNvSpPr/>
          <p:nvPr/>
        </p:nvSpPr>
        <p:spPr>
          <a:xfrm>
            <a:off x="2965371" y="2366367"/>
            <a:ext cx="471964" cy="471964"/>
          </a:xfrm>
          <a:prstGeom prst="roundRect">
            <a:avLst>
              <a:gd name="adj" fmla="val 11625"/>
            </a:avLst>
          </a:prstGeom>
          <a:solidFill>
            <a:srgbClr val="790709"/>
          </a:solidFill>
          <a:ln w="7620">
            <a:solidFill>
              <a:srgbClr val="91080B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3144203" y="2405658"/>
            <a:ext cx="1143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355068" y="2412206"/>
            <a:ext cx="51206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Посещение металлургического завода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355068" y="2949535"/>
            <a:ext cx="7388543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Увидеть процесс производства металла на практике и задать вопросы специалистам.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3437334" y="4469130"/>
            <a:ext cx="734139" cy="4191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4" name="Shape 10"/>
          <p:cNvSpPr/>
          <p:nvPr/>
        </p:nvSpPr>
        <p:spPr>
          <a:xfrm>
            <a:off x="2965371" y="4254103"/>
            <a:ext cx="471964" cy="471964"/>
          </a:xfrm>
          <a:prstGeom prst="roundRect">
            <a:avLst>
              <a:gd name="adj" fmla="val 11625"/>
            </a:avLst>
          </a:prstGeom>
          <a:solidFill>
            <a:srgbClr val="790709"/>
          </a:solidFill>
          <a:ln w="7620">
            <a:solidFill>
              <a:srgbClr val="91080B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3113722" y="4293394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355068" y="4299942"/>
            <a:ext cx="541782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Изготовление металлического предмета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4355068" y="4837271"/>
            <a:ext cx="7388543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Создать простую конструкцию: полку, привеску или рамку для фото.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3437334" y="6356866"/>
            <a:ext cx="734139" cy="41910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9" name="Shape 15"/>
          <p:cNvSpPr/>
          <p:nvPr/>
        </p:nvSpPr>
        <p:spPr>
          <a:xfrm>
            <a:off x="2965371" y="6141839"/>
            <a:ext cx="471964" cy="471964"/>
          </a:xfrm>
          <a:prstGeom prst="roundRect">
            <a:avLst>
              <a:gd name="adj" fmla="val 11625"/>
            </a:avLst>
          </a:prstGeom>
          <a:solidFill>
            <a:srgbClr val="790709"/>
          </a:solidFill>
          <a:ln w="7620">
            <a:solidFill>
              <a:srgbClr val="91080B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3117533" y="6181130"/>
            <a:ext cx="1676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4355068" y="6187678"/>
            <a:ext cx="214122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Турнир по ковке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4355068" y="6725007"/>
            <a:ext cx="7388543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Попробовать свои силы в ковке металла и принять участие в эстафете среди учащихся.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8037A0-8A4F-4D3E-BF36-CEB2A5636DE7}"/>
              </a:ext>
            </a:extLst>
          </p:cNvPr>
          <p:cNvSpPr txBox="1"/>
          <p:nvPr/>
        </p:nvSpPr>
        <p:spPr>
          <a:xfrm>
            <a:off x="12687334" y="2684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304687"/>
            <a:ext cx="50825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Вопросы и ответы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166455" y="2582227"/>
            <a:ext cx="71443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Какие профессии имеют наибольшую связь с металлургией?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66455" y="3187541"/>
            <a:ext cx="71443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Какие степени помогут приобрести необходимые знания у металлургов?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66455" y="4148257"/>
            <a:ext cx="71443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Расскажите о технологическом процессе создания стали.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66455" y="4753570"/>
            <a:ext cx="71443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Какие качества должен иметь металлург?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66455" y="5358884"/>
            <a:ext cx="71443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Какие виды технологий используются на металлургических предприятиях?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66455" y="6319599"/>
            <a:ext cx="71443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Какое будущее ждет металлургию?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33199" y="2332315"/>
            <a:ext cx="44410" cy="4592598"/>
          </a:xfrm>
          <a:prstGeom prst="rect">
            <a:avLst/>
          </a:prstGeom>
          <a:solidFill>
            <a:srgbClr val="F65F62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EA6F8E-D716-4ED7-845F-5CB86C13F8C4}"/>
              </a:ext>
            </a:extLst>
          </p:cNvPr>
          <p:cNvSpPr txBox="1"/>
          <p:nvPr/>
        </p:nvSpPr>
        <p:spPr>
          <a:xfrm>
            <a:off x="12687334" y="2684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405</Words>
  <Application>Microsoft Office PowerPoint</Application>
  <PresentationFormat>Произвольный</PresentationFormat>
  <Paragraphs>73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2023-08-13T07:12:53Z</dcterms:created>
  <dcterms:modified xsi:type="dcterms:W3CDTF">2023-08-13T07:20:24Z</dcterms:modified>
</cp:coreProperties>
</file>