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73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429611"/>
            <a:ext cx="7373541" cy="17576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971"/>
              </a:lnSpc>
              <a:buNone/>
            </a:pPr>
            <a:r>
              <a:rPr lang="en-US" sz="5577" b="1" kern="0" spc="-112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Культура поведения в школе</a:t>
            </a:r>
            <a:endParaRPr lang="en-US" sz="55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5230" y="2538776"/>
            <a:ext cx="7373541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Приветствую вас, дорогие ученики 7 класса! Сегодня мы расскажем об очень важной теме: "Культура поведения в школе". Эта тема актуальна для каждого из вас и поможет учиться и жить в школьном коллективе более эффективно и приятно.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7E183C-3954-4E58-8EE4-C4EC23BD51D1}"/>
              </a:ext>
            </a:extLst>
          </p:cNvPr>
          <p:cNvSpPr txBox="1"/>
          <p:nvPr/>
        </p:nvSpPr>
        <p:spPr>
          <a:xfrm>
            <a:off x="885230" y="4507884"/>
            <a:ext cx="68362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7 классе по теме: "Культура поведения в школе"</a:t>
            </a:r>
          </a:p>
          <a:p>
            <a:pPr algn="ctr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9FDD7-58FE-4678-84B3-605CA6BF0802}"/>
              </a:ext>
            </a:extLst>
          </p:cNvPr>
          <p:cNvSpPr txBox="1"/>
          <p:nvPr/>
        </p:nvSpPr>
        <p:spPr>
          <a:xfrm>
            <a:off x="12327430" y="75313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71630" y="2239290"/>
            <a:ext cx="7373541" cy="1464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kern="0" spc="-93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Назначение классного часа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71630" y="4055352"/>
            <a:ext cx="7373541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Сегодняшний классный час направлен на </a:t>
            </a:r>
            <a:r>
              <a:rPr lang="en-US" sz="1859" b="1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ознакомление учеников с культурой поведения в школе</a:t>
            </a:r>
            <a:r>
              <a:rPr lang="en-US" sz="1859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, ее значением и положительным влиянием на учебный и социальный процесс. Научимся уважать права и интересы друг друга, показываем элементарную вежливость и уважение.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328C03-4CF1-414B-A830-A769E48F0AD0}"/>
              </a:ext>
            </a:extLst>
          </p:cNvPr>
          <p:cNvSpPr txBox="1"/>
          <p:nvPr/>
        </p:nvSpPr>
        <p:spPr>
          <a:xfrm>
            <a:off x="12327430" y="75313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1080702"/>
            <a:ext cx="12859941" cy="1464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kern="0" spc="-93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Культура поведения в школе: определение и значимость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3013888"/>
            <a:ext cx="4129326" cy="4074380"/>
          </a:xfrm>
          <a:prstGeom prst="roundRect">
            <a:avLst>
              <a:gd name="adj" fmla="val 1347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28832" y="3255698"/>
            <a:ext cx="3642122" cy="7322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kern="0" spc="-46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Что такое культура поведения?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28832" y="4222232"/>
            <a:ext cx="3642122" cy="26242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Культура поведения в школе - это совокупность общепринятых в школе правил и норм этикета, которые помогают ученикам эффективнее обучаться и лучше себя чувствовать в школьном коллективе.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50537" y="3013888"/>
            <a:ext cx="4129326" cy="4074380"/>
          </a:xfrm>
          <a:prstGeom prst="roundRect">
            <a:avLst>
              <a:gd name="adj" fmla="val 1347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94139" y="3255698"/>
            <a:ext cx="2863929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kern="0" spc="-46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Почему это важно?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94139" y="3856089"/>
            <a:ext cx="3642122" cy="2249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Культура поведения помогает создать благоприятную обстановку в классе, повышает мотивацию и успеваемость учеников, формирует положительный образ школы и уменьшает конфликты.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15845" y="3013888"/>
            <a:ext cx="4129326" cy="4074380"/>
          </a:xfrm>
          <a:prstGeom prst="roundRect">
            <a:avLst>
              <a:gd name="adj" fmla="val 1347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859447" y="3255698"/>
            <a:ext cx="3642122" cy="7322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kern="0" spc="-46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Как вести себя правильно?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59447" y="4222232"/>
            <a:ext cx="3642122" cy="2249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Соблюдайте правила поведения, проявляйте вежливость и уважение, действуйте этично и морально, используйте конструктивную критику и позитивные комментарии.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DC5329-4EA2-4BE1-A093-97E7F83861A6}"/>
              </a:ext>
            </a:extLst>
          </p:cNvPr>
          <p:cNvSpPr txBox="1"/>
          <p:nvPr/>
        </p:nvSpPr>
        <p:spPr>
          <a:xfrm>
            <a:off x="12327430" y="75313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19720" y="844833"/>
            <a:ext cx="6026587" cy="512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66"/>
              </a:lnSpc>
              <a:buNone/>
            </a:pPr>
            <a:r>
              <a:rPr lang="en-US" sz="3253" b="1" kern="0" spc="-65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Правила поведения в школе</a:t>
            </a:r>
            <a:endParaRPr lang="en-US" sz="32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20" y="1685497"/>
            <a:ext cx="4298394" cy="263698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9720" y="4527541"/>
            <a:ext cx="1907500" cy="2562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33"/>
              </a:lnSpc>
              <a:buNone/>
            </a:pPr>
            <a:r>
              <a:rPr lang="en-US" sz="1627" b="1" kern="0" spc="-33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Активное участие</a:t>
            </a:r>
            <a:endParaRPr lang="en-US" sz="16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19720" y="5045786"/>
            <a:ext cx="4298394" cy="524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2"/>
              </a:lnSpc>
              <a:buNone/>
            </a:pPr>
            <a:r>
              <a:rPr lang="en-US" kern="0" spc="-26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Слушайте преподавателя и активно участвуйте в уроке, задавайте вопросы и высказывайте свои мысли и идеи.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003" y="1685497"/>
            <a:ext cx="4298394" cy="263698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166003" y="4527541"/>
            <a:ext cx="1968460" cy="2562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33"/>
              </a:lnSpc>
              <a:buNone/>
            </a:pPr>
            <a:r>
              <a:rPr lang="en-US" sz="1627" b="1" kern="0" spc="-33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Тишина и порядок</a:t>
            </a:r>
            <a:endParaRPr lang="en-US" sz="16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166003" y="5045786"/>
            <a:ext cx="4298394" cy="787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2"/>
              </a:lnSpc>
              <a:buNone/>
            </a:pPr>
            <a:r>
              <a:rPr lang="en-US" kern="0" spc="-26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шумите и не мешайте учиться другим ученикам, следите за порядком на уроке, вопросы задавайте в уместное время.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285" y="1685497"/>
            <a:ext cx="4298394" cy="263698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2285" y="4527541"/>
            <a:ext cx="2690455" cy="2562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33"/>
              </a:lnSpc>
              <a:buNone/>
            </a:pPr>
            <a:r>
              <a:rPr lang="en-US" sz="1627" b="1" kern="0" spc="-33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Использование гаджетов</a:t>
            </a:r>
            <a:endParaRPr lang="en-US" sz="16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712285" y="5045786"/>
            <a:ext cx="4298394" cy="787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2"/>
              </a:lnSpc>
              <a:buNone/>
            </a:pPr>
            <a:r>
              <a:rPr lang="en-US" kern="0" spc="-26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Ваш смартфон и ноутбук – это вспомогательное средство, поэтому используйте их с умом на уроке и только по назначению преподавателя.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EE67F3-8F1B-4BB9-8199-1CCF37927476}"/>
              </a:ext>
            </a:extLst>
          </p:cNvPr>
          <p:cNvSpPr txBox="1"/>
          <p:nvPr/>
        </p:nvSpPr>
        <p:spPr>
          <a:xfrm>
            <a:off x="12327430" y="75313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12244" y="591999"/>
            <a:ext cx="10718840" cy="6720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30"/>
              </a:lnSpc>
              <a:buNone/>
            </a:pPr>
            <a:r>
              <a:rPr lang="en-US" sz="4264" b="1" kern="0" spc="-85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Основные правила школьного этикета</a:t>
            </a:r>
            <a:endParaRPr lang="en-US" sz="42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115616" y="1693975"/>
            <a:ext cx="43220" cy="5882996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6" name="Shape 3"/>
          <p:cNvSpPr/>
          <p:nvPr/>
        </p:nvSpPr>
        <p:spPr>
          <a:xfrm>
            <a:off x="1380827" y="2082278"/>
            <a:ext cx="758190" cy="42902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7" name="Shape 4"/>
          <p:cNvSpPr/>
          <p:nvPr/>
        </p:nvSpPr>
        <p:spPr>
          <a:xfrm>
            <a:off x="893505" y="1861919"/>
            <a:ext cx="487323" cy="483740"/>
          </a:xfrm>
          <a:prstGeom prst="roundRect">
            <a:avLst>
              <a:gd name="adj" fmla="val 11342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8881" y="1902220"/>
            <a:ext cx="176451" cy="40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98"/>
              </a:lnSpc>
              <a:buNone/>
            </a:pPr>
            <a:r>
              <a:rPr lang="en-US" sz="2559" b="1" kern="0" spc="-51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5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328624" y="1908957"/>
            <a:ext cx="4281011" cy="335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5"/>
              </a:lnSpc>
              <a:buNone/>
            </a:pPr>
            <a:r>
              <a:rPr lang="en-US" sz="2132" b="1" kern="0" spc="-43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Пунктуальность и дисциплина</a:t>
            </a:r>
            <a:endParaRPr lang="en-US" sz="21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328624" y="2459827"/>
            <a:ext cx="11489531" cy="6878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1706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Приходите в школу и на уроки вовремя, следите за своей учебой и дисциплиной. Это поможет вам быть успешными учениками и будущими профессионалами.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380827" y="4017473"/>
            <a:ext cx="758190" cy="42902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2" name="Shape 9"/>
          <p:cNvSpPr/>
          <p:nvPr/>
        </p:nvSpPr>
        <p:spPr>
          <a:xfrm>
            <a:off x="893505" y="3797113"/>
            <a:ext cx="487323" cy="483740"/>
          </a:xfrm>
          <a:prstGeom prst="roundRect">
            <a:avLst>
              <a:gd name="adj" fmla="val 11342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48881" y="3837415"/>
            <a:ext cx="176451" cy="40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98"/>
              </a:lnSpc>
              <a:buNone/>
            </a:pPr>
            <a:r>
              <a:rPr lang="en-US" sz="2559" b="1" kern="0" spc="-51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5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328624" y="3844152"/>
            <a:ext cx="2217896" cy="335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5"/>
              </a:lnSpc>
              <a:buNone/>
            </a:pPr>
            <a:r>
              <a:rPr lang="en-US" sz="2132" b="1" kern="0" spc="-43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Личная гигиена</a:t>
            </a:r>
            <a:endParaRPr lang="en-US" sz="21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328624" y="4395021"/>
            <a:ext cx="11489531" cy="6878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1706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Помните о личной гигиене и чистоте: умывайтесь, чистите зубы, следите за волосами, ногтями и одеждой. Это предусмотрено школьным этикетом и помогает вам чувствовать себя увереннее и привлекательнее.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380827" y="5952668"/>
            <a:ext cx="758190" cy="42902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7" name="Shape 14"/>
          <p:cNvSpPr/>
          <p:nvPr/>
        </p:nvSpPr>
        <p:spPr>
          <a:xfrm>
            <a:off x="893505" y="5732308"/>
            <a:ext cx="487323" cy="483740"/>
          </a:xfrm>
          <a:prstGeom prst="roundRect">
            <a:avLst>
              <a:gd name="adj" fmla="val 11342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48881" y="5772610"/>
            <a:ext cx="176451" cy="40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98"/>
              </a:lnSpc>
              <a:buNone/>
            </a:pPr>
            <a:r>
              <a:rPr lang="en-US" sz="2559" b="1" kern="0" spc="-51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5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328624" y="5779346"/>
            <a:ext cx="5086707" cy="335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5"/>
              </a:lnSpc>
              <a:buNone/>
            </a:pPr>
            <a:r>
              <a:rPr lang="en-US" sz="2132" b="1" kern="0" spc="-43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Уважение к правам других учеников</a:t>
            </a:r>
            <a:endParaRPr lang="en-US" sz="21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328624" y="6330216"/>
            <a:ext cx="11489531" cy="10317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1706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Будьте внимательными и понимающими к своим одноклассникам, уважайте их мнение, интересы и права, не нарушайте их личное пространство и внешний вид. Это позволит вам сформировать дружеские отношения и выйти за рамки своего эгоизма.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D1F8A3-180A-4937-82DB-7815C84E2B47}"/>
              </a:ext>
            </a:extLst>
          </p:cNvPr>
          <p:cNvSpPr txBox="1"/>
          <p:nvPr/>
        </p:nvSpPr>
        <p:spPr>
          <a:xfrm>
            <a:off x="12327430" y="75313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6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0886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65453" y="176252"/>
            <a:ext cx="13099494" cy="12662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23"/>
              </a:lnSpc>
              <a:buNone/>
            </a:pPr>
            <a:r>
              <a:rPr lang="en-US" sz="4019" b="1" kern="0" spc="-80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Вежливость и уважение к учителям и одноклассникам</a:t>
            </a:r>
            <a:endParaRPr lang="en-US" sz="4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53" y="1640941"/>
            <a:ext cx="6396633" cy="39242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65453" y="5807612"/>
            <a:ext cx="3634264" cy="3165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2"/>
              </a:lnSpc>
              <a:buNone/>
            </a:pPr>
            <a:r>
              <a:rPr lang="en-US" sz="2009" b="1" kern="0" spc="-40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Уважение к преподавателю</a:t>
            </a:r>
            <a:endParaRPr lang="en-US" sz="20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65453" y="6141636"/>
            <a:ext cx="6396633" cy="9729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2"/>
              </a:lnSpc>
              <a:buNone/>
            </a:pPr>
            <a:r>
              <a:rPr lang="en-US" sz="1607" kern="0" spc="-32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прерывайте учителя и не допускайте грубого и непрофессионального поведения, проявляйте уважение и благодарность за их работу и время, знайте свои обязанности и ответственность.</a:t>
            </a:r>
            <a:endParaRPr lang="en-US" sz="1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195" y="1640941"/>
            <a:ext cx="6396752" cy="392440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68195" y="5807730"/>
            <a:ext cx="2641283" cy="3165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2"/>
              </a:lnSpc>
              <a:buNone/>
            </a:pPr>
            <a:r>
              <a:rPr lang="en-US" sz="2009" b="1" kern="0" spc="-40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Взаимное уважение</a:t>
            </a:r>
            <a:endParaRPr lang="en-US" sz="20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468195" y="6141754"/>
            <a:ext cx="6396752" cy="12972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2"/>
              </a:lnSpc>
              <a:buNone/>
            </a:pPr>
            <a:r>
              <a:rPr lang="en-US" sz="1607" kern="0" spc="-32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Уважительно и терпимо относитесь к мнению и поведению других учеников, компенсируйте их слабости и помогайте решать трудности и проблемы, будьте готовы к сотрудничеству и участию в школьных мероприятиях.</a:t>
            </a:r>
            <a:endParaRPr lang="en-US" sz="1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B255D-EEBE-413F-B801-DA8B29C4CCD8}"/>
              </a:ext>
            </a:extLst>
          </p:cNvPr>
          <p:cNvSpPr txBox="1"/>
          <p:nvPr/>
        </p:nvSpPr>
        <p:spPr>
          <a:xfrm>
            <a:off x="12327430" y="75422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31520" y="1446728"/>
            <a:ext cx="7680960" cy="18153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40" b="1" kern="0" spc="-77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Правильное обращение с учебными материалами и школьным имуществом</a:t>
            </a:r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31520" y="3703745"/>
            <a:ext cx="438864" cy="435637"/>
          </a:xfrm>
          <a:prstGeom prst="roundRect">
            <a:avLst>
              <a:gd name="adj" fmla="val 12594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69990" y="3740029"/>
            <a:ext cx="161806" cy="3630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2304" b="1" kern="0" spc="-46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3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65409" y="3770285"/>
            <a:ext cx="4377928" cy="3025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20" b="1" kern="0" spc="-38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Сохранность учебников и тетрадей</a:t>
            </a:r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365409" y="4266434"/>
            <a:ext cx="7047071" cy="619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8"/>
              </a:lnSpc>
              <a:buNone/>
            </a:pPr>
            <a:r>
              <a:rPr lang="en-US" sz="1536" kern="0" spc="-3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рвите и не портите учебники и тетради, следите за их сохранностью и чистотой, не подписывайте на них ничего кроме необходимого.</a:t>
            </a:r>
            <a:endParaRPr lang="en-US" sz="15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31520" y="5230604"/>
            <a:ext cx="438864" cy="435637"/>
          </a:xfrm>
          <a:prstGeom prst="roundRect">
            <a:avLst>
              <a:gd name="adj" fmla="val 12594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69990" y="5266887"/>
            <a:ext cx="161806" cy="3630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2304" b="1" kern="0" spc="-46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3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365409" y="5297143"/>
            <a:ext cx="3899416" cy="3025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20" b="1" kern="0" spc="-38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Гигиена школьного имущества</a:t>
            </a:r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65409" y="5793292"/>
            <a:ext cx="7047071" cy="9289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8"/>
              </a:lnSpc>
              <a:buNone/>
            </a:pPr>
            <a:r>
              <a:rPr lang="en-US" sz="1536" kern="0" spc="-31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Соблюдайте личную гигиену имущества, не царапайте, не рисуйте на партах и не оставляйте мусор на столах и в помещениях школы. Это сделает учебный процесс комфортнее для всех и позволит сохранить школу в чистоте и порядке.</a:t>
            </a:r>
            <a:endParaRPr lang="en-US" sz="15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BE8500-1449-4BAD-BDCA-0FAD28A7FA1B}"/>
              </a:ext>
            </a:extLst>
          </p:cNvPr>
          <p:cNvSpPr txBox="1"/>
          <p:nvPr/>
        </p:nvSpPr>
        <p:spPr>
          <a:xfrm>
            <a:off x="12327430" y="75313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1867355"/>
            <a:ext cx="12859941" cy="1464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kern="0" spc="-93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Роль культуры поведения в успехе учебы и общении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5230" y="3917664"/>
            <a:ext cx="2832973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kern="0" spc="-56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Успех в учебе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85230" y="4591212"/>
            <a:ext cx="6141958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Соблюдение культуры поведения помогает ученикам сфокусироваться на учебе и лучше усваивать знания, что в конечном итоге помогает им в успешной учебе и будущей профессиональной карьере.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610832" y="3917664"/>
            <a:ext cx="3788688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kern="0" spc="-56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Хорошие отношения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610832" y="4591212"/>
            <a:ext cx="6141958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Уважительное и вежливое поведение учеников позволяет формировать культуру школьного общения, дисциплинированность и самодисциплину, которые необходимы не только в школе, но и за ее пределами.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022FA-1A71-414F-B272-C8AB7DF3616A}"/>
              </a:ext>
            </a:extLst>
          </p:cNvPr>
          <p:cNvSpPr txBox="1"/>
          <p:nvPr/>
        </p:nvSpPr>
        <p:spPr>
          <a:xfrm>
            <a:off x="12327430" y="75313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71630" y="2098765"/>
            <a:ext cx="6793825" cy="732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kern="0" spc="-93" dirty="0">
                <a:solidFill>
                  <a:srgbClr val="FF75D3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Заключение и резюме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71630" y="3182541"/>
            <a:ext cx="7373541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Таким образом, культура поведения в школе играет важную роль в жизни учеников, она помогает формировать положительный образ школы, этические и практические навыки, а также одаренность и уважение к окружающим.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71630" y="4945655"/>
            <a:ext cx="7373541" cy="11246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Общепринятые правила поведения, дисциплина и уважительное отношение к учителям и одноклассникам – это залог успешной учебы и будущей профессиональной карьеры.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57800" cy="822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6D4DF3-0266-441C-ABF3-0B2991D0D448}"/>
              </a:ext>
            </a:extLst>
          </p:cNvPr>
          <p:cNvSpPr txBox="1"/>
          <p:nvPr/>
        </p:nvSpPr>
        <p:spPr>
          <a:xfrm>
            <a:off x="12327430" y="75313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704</Words>
  <Application>Microsoft Office PowerPoint</Application>
  <PresentationFormat>Произвольный</PresentationFormat>
  <Paragraphs>69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2023-08-02T07:14:09Z</dcterms:created>
  <dcterms:modified xsi:type="dcterms:W3CDTF">2023-08-02T07:21:23Z</dcterms:modified>
</cp:coreProperties>
</file>