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3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3366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Классный час "Гуляй по улице с умом" для учеников 5 класса (10-11 лет)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3669419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Приветствуем всех на нашем классном часе "Гуляй по улице с умом"! Сегодня мы будем разговаривать о том, как безопасно передвигаться по улицам и сделать наши прогулки еще более увлекательными и интересными.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65760C-7751-4F2B-91E9-51BB7C549A9D}"/>
              </a:ext>
            </a:extLst>
          </p:cNvPr>
          <p:cNvSpPr txBox="1"/>
          <p:nvPr/>
        </p:nvSpPr>
        <p:spPr>
          <a:xfrm>
            <a:off x="833199" y="5321112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"Гуляй по улице с умом"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AA64C-E114-4642-9D1E-8BF2720F2E1A}"/>
              </a:ext>
            </a:extLst>
          </p:cNvPr>
          <p:cNvSpPr txBox="1"/>
          <p:nvPr/>
        </p:nvSpPr>
        <p:spPr>
          <a:xfrm>
            <a:off x="13050904" y="372954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1200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451896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2809917" y="477391"/>
            <a:ext cx="9322373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Переходи дорогу только там, где разрешено</a:t>
            </a:r>
            <a:endParaRPr lang="en-US" sz="30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85" y="1710689"/>
            <a:ext cx="2815538" cy="174008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06785" y="3730533"/>
            <a:ext cx="2815538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Шаг 1: Нашли пешеходный переход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76162" y="4347855"/>
            <a:ext cx="2162294" cy="19985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Переходите улицу только там, где разрешено. Пешеходные зоны на дороге защищают нас от машин.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566" y="1710689"/>
            <a:ext cx="2815538" cy="174008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55566" y="3730532"/>
            <a:ext cx="2815538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Шаг 2: Смотрим на светофор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655566" y="4347855"/>
            <a:ext cx="2162294" cy="2281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на дороге есть светофор, смотрите на него и следуйте его сигналам. Зеленый свет означает, что можно переходить, красный - стоит ждать.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347" y="1733353"/>
            <a:ext cx="2815538" cy="173998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704347" y="3730533"/>
            <a:ext cx="2815538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Шаг 3: Зебра - наш путь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704346" y="4347855"/>
            <a:ext cx="2162413" cy="21483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рядом есть пешеходный переход без светофора, переходите только по зебре. Здесь машины должны пропустить нас.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3127" y="1729180"/>
            <a:ext cx="2785619" cy="172159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753126" y="3730533"/>
            <a:ext cx="2785619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Шаг 4: Безопасно переходим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753127" y="4347854"/>
            <a:ext cx="2162294" cy="22815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600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Переходите дорогу только после того, как убедитесь, что на дороге нет машин. Смотрим по сторонам перед переходом.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C35310-90BF-4620-96FB-6749950C73B5}"/>
              </a:ext>
            </a:extLst>
          </p:cNvPr>
          <p:cNvSpPr txBox="1"/>
          <p:nvPr/>
        </p:nvSpPr>
        <p:spPr>
          <a:xfrm>
            <a:off x="13050904" y="372954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1200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98368" y="1605677"/>
            <a:ext cx="6148864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Светофор – наш друг, зебра – наш путь</a:t>
            </a:r>
            <a:endParaRPr lang="en-US" sz="306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898368" y="2810947"/>
            <a:ext cx="2996684" cy="1704380"/>
          </a:xfrm>
          <a:prstGeom prst="roundRect">
            <a:avLst>
              <a:gd name="adj" fmla="val 2738"/>
            </a:avLst>
          </a:prstGeom>
          <a:solidFill>
            <a:srgbClr val="F6E9D5"/>
          </a:solidFill>
          <a:ln/>
        </p:spPr>
      </p:sp>
      <p:sp>
        <p:nvSpPr>
          <p:cNvPr id="7" name="Text 4"/>
          <p:cNvSpPr/>
          <p:nvPr/>
        </p:nvSpPr>
        <p:spPr>
          <a:xfrm>
            <a:off x="8053864" y="2966442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Красный - ждем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053864" y="3364944"/>
            <a:ext cx="268569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переходите дорогу на красный свет. Подождите, пока загорится зеленый свет и только тогда идите по зебре.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1050548" y="2810947"/>
            <a:ext cx="2996684" cy="1704380"/>
          </a:xfrm>
          <a:prstGeom prst="roundRect">
            <a:avLst>
              <a:gd name="adj" fmla="val 2738"/>
            </a:avLst>
          </a:prstGeom>
          <a:solidFill>
            <a:srgbClr val="F6E9D5"/>
          </a:solidFill>
          <a:ln/>
        </p:spPr>
      </p:sp>
      <p:sp>
        <p:nvSpPr>
          <p:cNvPr id="10" name="Text 7"/>
          <p:cNvSpPr/>
          <p:nvPr/>
        </p:nvSpPr>
        <p:spPr>
          <a:xfrm>
            <a:off x="11206043" y="2966442"/>
            <a:ext cx="23317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Желтый - осторожность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206043" y="3364944"/>
            <a:ext cx="268569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Желтый свет предупреждает нас о скором переключении светофора на красный. Осторожно переходим дорогу!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898368" y="4670822"/>
            <a:ext cx="2996684" cy="1953101"/>
          </a:xfrm>
          <a:prstGeom prst="roundRect">
            <a:avLst>
              <a:gd name="adj" fmla="val 2389"/>
            </a:avLst>
          </a:prstGeom>
          <a:solidFill>
            <a:srgbClr val="F6E9D5"/>
          </a:solidFill>
          <a:ln/>
        </p:spPr>
      </p:sp>
      <p:sp>
        <p:nvSpPr>
          <p:cNvPr id="13" name="Text 10"/>
          <p:cNvSpPr/>
          <p:nvPr/>
        </p:nvSpPr>
        <p:spPr>
          <a:xfrm>
            <a:off x="8053864" y="4826318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Зеленый - идем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053864" y="5224820"/>
            <a:ext cx="2685693" cy="12436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Зеленый - это сигнал к тому, чтобы начать переход дороги. Но не забывайте смотреть по сторонам - машины все еще могут ехать, даже если свет горит зеленым.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1050548" y="4670822"/>
            <a:ext cx="2996684" cy="1953101"/>
          </a:xfrm>
          <a:prstGeom prst="roundRect">
            <a:avLst>
              <a:gd name="adj" fmla="val 2389"/>
            </a:avLst>
          </a:prstGeom>
          <a:solidFill>
            <a:srgbClr val="F6E9D5"/>
          </a:solidFill>
          <a:ln/>
        </p:spPr>
      </p:sp>
      <p:sp>
        <p:nvSpPr>
          <p:cNvPr id="16" name="Text 13"/>
          <p:cNvSpPr/>
          <p:nvPr/>
        </p:nvSpPr>
        <p:spPr>
          <a:xfrm>
            <a:off x="11206043" y="4826318"/>
            <a:ext cx="160020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14"/>
              </a:lnSpc>
              <a:buNone/>
            </a:pPr>
            <a:r>
              <a:rPr lang="en-US" sz="153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Зебра - наш путь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1206043" y="5224820"/>
            <a:ext cx="2685693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Зебра предназначена, чтобы нам помочь безопасно перейти дорогу в местах, где нет светофоров. Не забывайте ее использовать.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5C902B-278B-4EB6-9F38-3CAAF20AC099}"/>
              </a:ext>
            </a:extLst>
          </p:cNvPr>
          <p:cNvSpPr txBox="1"/>
          <p:nvPr/>
        </p:nvSpPr>
        <p:spPr>
          <a:xfrm>
            <a:off x="13050904" y="372954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1200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1945625" y="557451"/>
            <a:ext cx="10764151" cy="12656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3"/>
              </a:lnSpc>
              <a:buNone/>
            </a:pPr>
            <a:r>
              <a:rPr lang="en-US" sz="3986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Смотрим, думаем, переходим безопасно</a:t>
            </a:r>
            <a:endParaRPr lang="en-US" sz="398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788444" y="4953833"/>
            <a:ext cx="9053393" cy="25241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6" name="Shape 4"/>
          <p:cNvSpPr/>
          <p:nvPr/>
        </p:nvSpPr>
        <p:spPr>
          <a:xfrm>
            <a:off x="4988481" y="4953774"/>
            <a:ext cx="25241" cy="708779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5"/>
          <p:cNvSpPr/>
          <p:nvPr/>
        </p:nvSpPr>
        <p:spPr>
          <a:xfrm>
            <a:off x="4773335" y="4726126"/>
            <a:ext cx="455533" cy="455533"/>
          </a:xfrm>
          <a:prstGeom prst="roundRect">
            <a:avLst>
              <a:gd name="adj" fmla="val 13337"/>
            </a:avLst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4943951" y="4764107"/>
            <a:ext cx="114300" cy="3795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0"/>
              </a:lnSpc>
              <a:buNone/>
            </a:pPr>
            <a:r>
              <a:rPr lang="en-US" sz="239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990850" y="5865019"/>
            <a:ext cx="4020622" cy="632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92"/>
              </a:lnSpc>
              <a:buNone/>
            </a:pPr>
            <a:r>
              <a:rPr lang="en-US" sz="199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Проверяем улицу перед переходом</a:t>
            </a:r>
            <a:endParaRPr lang="en-US" sz="19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990850" y="6700123"/>
            <a:ext cx="4020622" cy="9719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51"/>
              </a:lnSpc>
              <a:buNone/>
            </a:pPr>
            <a:r>
              <a:rPr lang="en-US" sz="159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Перед переходом улицы смотрим по обеим сторонам, чтобы убедиться, что никаких машин не едет.</a:t>
            </a:r>
            <a:endParaRPr lang="en-US" sz="15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02460" y="4245114"/>
            <a:ext cx="25241" cy="708779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87314" y="4726126"/>
            <a:ext cx="455533" cy="455533"/>
          </a:xfrm>
          <a:prstGeom prst="roundRect">
            <a:avLst>
              <a:gd name="adj" fmla="val 13337"/>
            </a:avLst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7235071" y="4764107"/>
            <a:ext cx="160020" cy="3795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0"/>
              </a:lnSpc>
              <a:buNone/>
            </a:pPr>
            <a:r>
              <a:rPr lang="en-US" sz="239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18641" y="2228017"/>
            <a:ext cx="3992880" cy="3163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2"/>
              </a:lnSpc>
              <a:buNone/>
            </a:pPr>
            <a:r>
              <a:rPr lang="en-US" sz="199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Остановись, прослушай, смотри</a:t>
            </a:r>
            <a:endParaRPr lang="en-US" sz="19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304711" y="2746772"/>
            <a:ext cx="4020741" cy="12958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51"/>
              </a:lnSpc>
              <a:buNone/>
            </a:pPr>
            <a:r>
              <a:rPr lang="en-US" sz="159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по улице едет машина, остановитесь и дождитесь, пока она проедет мимо. Слушайте и смотрите, чтобы не подвергаться опасности.</a:t>
            </a:r>
            <a:endParaRPr lang="en-US" sz="15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616440" y="4953774"/>
            <a:ext cx="25241" cy="708779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7" name="Shape 15"/>
          <p:cNvSpPr/>
          <p:nvPr/>
        </p:nvSpPr>
        <p:spPr>
          <a:xfrm>
            <a:off x="9401294" y="4726126"/>
            <a:ext cx="455533" cy="455533"/>
          </a:xfrm>
          <a:prstGeom prst="roundRect">
            <a:avLst>
              <a:gd name="adj" fmla="val 13337"/>
            </a:avLst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9545241" y="4764107"/>
            <a:ext cx="167640" cy="37957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0"/>
              </a:lnSpc>
              <a:buNone/>
            </a:pPr>
            <a:r>
              <a:rPr lang="en-US" sz="239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3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618690" y="5865019"/>
            <a:ext cx="4020741" cy="632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92"/>
              </a:lnSpc>
              <a:buNone/>
            </a:pPr>
            <a:r>
              <a:rPr lang="en-US" sz="1993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Обращаем внимание на светофор и знаки</a:t>
            </a:r>
            <a:endParaRPr lang="en-US" sz="19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18690" y="6700123"/>
            <a:ext cx="4020741" cy="9719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51"/>
              </a:lnSpc>
              <a:buNone/>
            </a:pPr>
            <a:r>
              <a:rPr lang="en-US" sz="159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Сохраняйте бдительность и обращайте внимание на светофоры и знаки. Они помогут вам ориентироваться на дороге.</a:t>
            </a:r>
            <a:endParaRPr lang="en-US" sz="15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A501A7-FD30-4D56-98AF-885A5AB9C36B}"/>
              </a:ext>
            </a:extLst>
          </p:cNvPr>
          <p:cNvSpPr txBox="1"/>
          <p:nvPr/>
        </p:nvSpPr>
        <p:spPr>
          <a:xfrm>
            <a:off x="13050904" y="372954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1200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97D2B0-336F-4B86-A540-EFBCEC702BFD}"/>
              </a:ext>
            </a:extLst>
          </p:cNvPr>
          <p:cNvSpPr txBox="1"/>
          <p:nvPr/>
        </p:nvSpPr>
        <p:spPr>
          <a:xfrm>
            <a:off x="13203304" y="525354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1200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433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1842649" y="622339"/>
            <a:ext cx="10945101" cy="1378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7"/>
              </a:lnSpc>
              <a:buNone/>
            </a:pPr>
            <a:r>
              <a:rPr lang="en-US" sz="4342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Тротуар - для нас, дорога - для машин</a:t>
            </a:r>
            <a:endParaRPr lang="en-US" sz="434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941" y="2425898"/>
            <a:ext cx="3066336" cy="189511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84941" y="4596646"/>
            <a:ext cx="3066336" cy="689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217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Игры на дороге запрещены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84941" y="5506522"/>
            <a:ext cx="3066336" cy="1411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9"/>
              </a:lnSpc>
              <a:buNone/>
            </a:pPr>
            <a:r>
              <a:rPr lang="en-US" sz="17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Ни в коем случае не играйте на дороге. Дорога – это место для машин, а тротуар – для пешеходов.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032" y="2425898"/>
            <a:ext cx="3066336" cy="18951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82032" y="4596646"/>
            <a:ext cx="3066336" cy="689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217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Велосипеды на тротуаре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82032" y="5506522"/>
            <a:ext cx="3066336" cy="2117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9"/>
              </a:lnSpc>
              <a:buNone/>
            </a:pPr>
            <a:r>
              <a:rPr lang="en-US" sz="17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вы катаетесь на велосипеде, ездите на тротуаре только вместе с родителями и убедитесь, что вы не создаете проблем для пешеходов.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123" y="2425898"/>
            <a:ext cx="3066336" cy="189511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79123" y="4596646"/>
            <a:ext cx="3066336" cy="689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4"/>
              </a:lnSpc>
              <a:buNone/>
            </a:pPr>
            <a:r>
              <a:rPr lang="en-US" sz="217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Велосипедисты на дороге</a:t>
            </a:r>
            <a:endParaRPr lang="en-US" sz="21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79123" y="5506522"/>
            <a:ext cx="3066336" cy="1411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9"/>
              </a:lnSpc>
              <a:buNone/>
            </a:pPr>
            <a:r>
              <a:rPr lang="en-US" sz="1737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вы ездите на велосипеде по дороге, не забывайте следовать правилам дорожного движения.</a:t>
            </a:r>
            <a:endParaRPr lang="en-US" sz="17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44199-0204-450C-883F-A2D9F9CADBB9}"/>
              </a:ext>
            </a:extLst>
          </p:cNvPr>
          <p:cNvSpPr txBox="1"/>
          <p:nvPr/>
        </p:nvSpPr>
        <p:spPr>
          <a:xfrm>
            <a:off x="13050904" y="372954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1200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3064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16528" y="1956026"/>
            <a:ext cx="11397343" cy="1386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57"/>
              </a:lnSpc>
              <a:buNone/>
            </a:pPr>
            <a:r>
              <a:rPr lang="en-US" sz="4366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Знаки – подсказки на пути безопасности</a:t>
            </a:r>
            <a:endParaRPr lang="en-US" sz="436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57557" y="3882152"/>
            <a:ext cx="2661404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4"/>
              </a:lnSpc>
              <a:buNone/>
            </a:pPr>
            <a:r>
              <a:rPr lang="en-US" sz="262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Знак "Дети"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57557" y="4519613"/>
            <a:ext cx="2943939" cy="17740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4"/>
              </a:lnSpc>
              <a:buNone/>
            </a:pPr>
            <a:r>
              <a:rPr lang="en-US" sz="174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Этот знак указывает на то, что рядом проходит детская пешеходная зона. Будьте особенно внимательны в этом месте.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50136" y="3882152"/>
            <a:ext cx="2943939" cy="8315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74"/>
              </a:lnSpc>
              <a:buNone/>
            </a:pPr>
            <a:r>
              <a:rPr lang="en-US" sz="262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Знак "Остановка автобуса"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850136" y="4935379"/>
            <a:ext cx="2943939" cy="24836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4"/>
              </a:lnSpc>
              <a:buNone/>
            </a:pPr>
            <a:r>
              <a:rPr lang="en-US" sz="174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Этот знак означает, что на этом месте остановка для автобусов. Машины могут тормозить и задерживаться здесь, поэтому будьте осторожны при переходе улицы.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2715" y="3882152"/>
            <a:ext cx="2943939" cy="8315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74"/>
              </a:lnSpc>
              <a:buNone/>
            </a:pPr>
            <a:r>
              <a:rPr lang="en-US" sz="2620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Знак "Опасный поворот"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342715" y="4935379"/>
            <a:ext cx="2943939" cy="17740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4"/>
              </a:lnSpc>
              <a:buNone/>
            </a:pPr>
            <a:r>
              <a:rPr lang="en-US" sz="1746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Этот знак указывает на то, что на дороге есть опасный поворот. Следуйте правилам и будьте особенно осторожны на этом участке.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BBE2A-CD6D-4BD0-B817-8907BDA660C2}"/>
              </a:ext>
            </a:extLst>
          </p:cNvPr>
          <p:cNvSpPr txBox="1"/>
          <p:nvPr/>
        </p:nvSpPr>
        <p:spPr>
          <a:xfrm>
            <a:off x="13050904" y="372954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1200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338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625928" y="1935123"/>
            <a:ext cx="13378543" cy="1382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42"/>
              </a:lnSpc>
              <a:buNone/>
            </a:pPr>
            <a:r>
              <a:rPr lang="en-US" sz="4354" b="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Осторожность - ключ к безопасности на дороге</a:t>
            </a:r>
            <a:endParaRPr lang="en-US" sz="435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71249" y="3821906"/>
            <a:ext cx="497562" cy="497562"/>
          </a:xfrm>
          <a:prstGeom prst="roundRect">
            <a:avLst>
              <a:gd name="adj" fmla="val 13336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2559010" y="3863340"/>
            <a:ext cx="121920" cy="4145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5"/>
              </a:lnSpc>
              <a:buNone/>
            </a:pPr>
            <a:r>
              <a:rPr lang="en-US" sz="261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6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089910" y="3897868"/>
            <a:ext cx="2429828" cy="1036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1"/>
              </a:lnSpc>
              <a:buNone/>
            </a:pPr>
            <a:r>
              <a:rPr lang="en-US" sz="217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Держите руку в руке с родителями</a:t>
            </a:r>
            <a:endParaRPr lang="en-US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089910" y="5155525"/>
            <a:ext cx="2429828" cy="2123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6"/>
              </a:lnSpc>
              <a:buNone/>
            </a:pPr>
            <a:r>
              <a:rPr lang="en-US" sz="1742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вы маленький ребенок, держитесь за руку родителей, чтобы не заблудиться и не попасть в опасную ситуацию.</a:t>
            </a:r>
            <a:endParaRPr lang="en-US" sz="17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740837" y="3821906"/>
            <a:ext cx="497562" cy="497562"/>
          </a:xfrm>
          <a:prstGeom prst="roundRect">
            <a:avLst>
              <a:gd name="adj" fmla="val 13336"/>
            </a:avLst>
          </a:prstGeom>
          <a:solidFill>
            <a:srgbClr val="F6E9D5"/>
          </a:solidFill>
          <a:ln/>
        </p:spPr>
      </p:sp>
      <p:sp>
        <p:nvSpPr>
          <p:cNvPr id="10" name="Text 8"/>
          <p:cNvSpPr/>
          <p:nvPr/>
        </p:nvSpPr>
        <p:spPr>
          <a:xfrm>
            <a:off x="5901928" y="3863340"/>
            <a:ext cx="175260" cy="4145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5"/>
              </a:lnSpc>
              <a:buNone/>
            </a:pPr>
            <a:r>
              <a:rPr lang="en-US" sz="261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6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59498" y="3897868"/>
            <a:ext cx="2429828" cy="1036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1"/>
              </a:lnSpc>
              <a:buNone/>
            </a:pPr>
            <a:r>
              <a:rPr lang="en-US" sz="217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Опасайтесь движущихся машин</a:t>
            </a:r>
            <a:endParaRPr lang="en-US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459498" y="5155525"/>
            <a:ext cx="2429828" cy="17692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6"/>
              </a:lnSpc>
              <a:buNone/>
            </a:pPr>
            <a:r>
              <a:rPr lang="en-US" sz="1742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Расслабляться не стоит, даже если на улице кажется очень тихо. В любой момент могут появиться машины.</a:t>
            </a:r>
            <a:endParaRPr lang="en-US" sz="17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110424" y="3821906"/>
            <a:ext cx="497562" cy="497562"/>
          </a:xfrm>
          <a:prstGeom prst="roundRect">
            <a:avLst>
              <a:gd name="adj" fmla="val 13336"/>
            </a:avLst>
          </a:prstGeom>
          <a:solidFill>
            <a:srgbClr val="F6E9D5"/>
          </a:solidFill>
          <a:ln/>
        </p:spPr>
      </p:sp>
      <p:sp>
        <p:nvSpPr>
          <p:cNvPr id="14" name="Text 12"/>
          <p:cNvSpPr/>
          <p:nvPr/>
        </p:nvSpPr>
        <p:spPr>
          <a:xfrm>
            <a:off x="9267706" y="3863340"/>
            <a:ext cx="182880" cy="4145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65"/>
              </a:lnSpc>
              <a:buNone/>
            </a:pPr>
            <a:r>
              <a:rPr lang="en-US" sz="261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6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829086" y="3897868"/>
            <a:ext cx="2429828" cy="1382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1"/>
              </a:lnSpc>
              <a:buNone/>
            </a:pPr>
            <a:r>
              <a:rPr lang="en-US" sz="217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Следуйте правилам дорожного движения</a:t>
            </a:r>
            <a:endParaRPr lang="en-US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29086" y="5501045"/>
            <a:ext cx="2429828" cy="2123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6"/>
              </a:lnSpc>
              <a:buNone/>
            </a:pPr>
            <a:r>
              <a:rPr lang="en-US" sz="1742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Обязательно следуйте правилам дорожного движения и знайте основные дорожные знаки, чтобы не попасть в неприятности.</a:t>
            </a:r>
            <a:endParaRPr lang="en-US" sz="17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4306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30C9DA-022F-48AF-B0C4-7C69DE41715E}"/>
              </a:ext>
            </a:extLst>
          </p:cNvPr>
          <p:cNvSpPr txBox="1"/>
          <p:nvPr/>
        </p:nvSpPr>
        <p:spPr>
          <a:xfrm>
            <a:off x="13050904" y="372954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1200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664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2023-08-26T13:44:17Z</dcterms:created>
  <dcterms:modified xsi:type="dcterms:W3CDTF">2023-08-26T13:54:52Z</dcterms:modified>
</cp:coreProperties>
</file>