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4336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169088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 w="7620">
            <a:solidFill>
              <a:srgbClr val="565151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833199" y="497004"/>
            <a:ext cx="7477601" cy="330829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6561"/>
              </a:lnSpc>
              <a:buNone/>
            </a:pPr>
            <a:r>
              <a:rPr lang="en-US" sz="5249" dirty="0">
                <a:solidFill>
                  <a:srgbClr val="F2F2F3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Долг и ответственность: Презентация для 6 класса</a:t>
            </a:r>
            <a:endParaRPr lang="en-US" sz="52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833199" y="4136101"/>
            <a:ext cx="7477601" cy="70557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В этой презентации мы рассмотрим, что такое долг и ответственность и почему они являются важными качествами для успеха в жизни.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138E977-86D7-4BC6-8AFE-4A66ACD20790}"/>
              </a:ext>
            </a:extLst>
          </p:cNvPr>
          <p:cNvSpPr txBox="1"/>
          <p:nvPr/>
        </p:nvSpPr>
        <p:spPr>
          <a:xfrm>
            <a:off x="952942" y="5394590"/>
            <a:ext cx="683622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классного часа в 6 классе по теме: "Долг и ответственность"</a:t>
            </a:r>
          </a:p>
          <a:p>
            <a:pPr algn="ctr"/>
            <a:r>
              <a:rPr lang="en-US" sz="20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3ED622-AE01-460D-A440-257C7E58064F}"/>
              </a:ext>
            </a:extLst>
          </p:cNvPr>
          <p:cNvSpPr txBox="1"/>
          <p:nvPr/>
        </p:nvSpPr>
        <p:spPr>
          <a:xfrm>
            <a:off x="12719315" y="705472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169088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 w="7620">
            <a:solidFill>
              <a:srgbClr val="565151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833199" y="659129"/>
            <a:ext cx="9227820" cy="68926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2F2F3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Что такое долг и ответственность?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833199" y="1789470"/>
            <a:ext cx="12964001" cy="70557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Долг - это обязательство, которое мы должны выполнить. Ответственность - это осознание того, что мы несем ответ за свои поступки и решения.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199" y="2743121"/>
            <a:ext cx="4099084" cy="2514784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833199" y="5533517"/>
            <a:ext cx="2221944" cy="34463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F2F2F3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Долг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833199" y="6098688"/>
            <a:ext cx="4099084" cy="141115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Мы должны выполнять свои обязательства, включая школьные задания и взаимоотношения с близкими.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5539" y="2743121"/>
            <a:ext cx="4099203" cy="2514784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265539" y="5533517"/>
            <a:ext cx="2221944" cy="34463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F2F2F3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Поступки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5265539" y="6098688"/>
            <a:ext cx="4099203" cy="105836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Мы несем ответ за свои поступки и решения, например, на работе или при заботе о животных.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7998" y="2743121"/>
            <a:ext cx="4099203" cy="2514784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9697998" y="5533517"/>
            <a:ext cx="2221944" cy="34463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F2F2F3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Ответственность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9"/>
          <p:cNvSpPr/>
          <p:nvPr/>
        </p:nvSpPr>
        <p:spPr>
          <a:xfrm>
            <a:off x="9697998" y="6098688"/>
            <a:ext cx="4099203" cy="105836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Ответственность - это осознание последствий своих поступков и проявление заботы о других людях.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1F78B2-D7CB-4C0D-9CF0-EBB816A73970}"/>
              </a:ext>
            </a:extLst>
          </p:cNvPr>
          <p:cNvSpPr txBox="1"/>
          <p:nvPr/>
        </p:nvSpPr>
        <p:spPr>
          <a:xfrm>
            <a:off x="12719315" y="705472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169088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 w="7620">
            <a:solidFill>
              <a:srgbClr val="565151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833199" y="1028936"/>
            <a:ext cx="8107680" cy="68926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2F2F3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Виды долга и ответственности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833199" y="2159277"/>
            <a:ext cx="12964001" cy="35278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Существуют разные виды долга и ответственности в жизни.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833199" y="2760140"/>
            <a:ext cx="6370915" cy="2079737"/>
          </a:xfrm>
          <a:prstGeom prst="roundRect">
            <a:avLst>
              <a:gd name="adj" fmla="val 2638"/>
            </a:avLst>
          </a:prstGeom>
          <a:solidFill>
            <a:srgbClr val="3D3D42"/>
          </a:solidFill>
          <a:ln w="7620">
            <a:solidFill>
              <a:srgbClr val="494950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1062990" y="2988241"/>
            <a:ext cx="2324100" cy="34463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E5E0DF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Долг перед собой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1062990" y="3553412"/>
            <a:ext cx="5911334" cy="70557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К личному долгу может относиться забота о здоровье, образовании и развитии.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7426285" y="2760140"/>
            <a:ext cx="6370915" cy="2079737"/>
          </a:xfrm>
          <a:prstGeom prst="roundRect">
            <a:avLst>
              <a:gd name="adj" fmla="val 2638"/>
            </a:avLst>
          </a:prstGeom>
          <a:solidFill>
            <a:srgbClr val="3D3D42"/>
          </a:solidFill>
          <a:ln w="7620">
            <a:solidFill>
              <a:srgbClr val="494950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7656076" y="2988241"/>
            <a:ext cx="3002280" cy="34463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E5E0DF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Долг перед обществом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7656076" y="3553412"/>
            <a:ext cx="5911334" cy="105836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Мы должны отдавать себе отчет, как наши жизненные решения влияют на остальных. Ежедневные поступки имеют значение!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833199" y="5060415"/>
            <a:ext cx="6370915" cy="2079737"/>
          </a:xfrm>
          <a:prstGeom prst="roundRect">
            <a:avLst>
              <a:gd name="adj" fmla="val 2638"/>
            </a:avLst>
          </a:prstGeom>
          <a:solidFill>
            <a:srgbClr val="3D3D42"/>
          </a:solidFill>
          <a:ln w="7620">
            <a:solidFill>
              <a:srgbClr val="494950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1062990" y="5288515"/>
            <a:ext cx="4899660" cy="34463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E5E0DF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Ответственность перед сообществом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1062990" y="5853686"/>
            <a:ext cx="5911334" cy="105836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Сообщество нуждается в нас - волонтёры, доноры, помощники СВО - все они проявляют ответственность перед обществом.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13"/>
          <p:cNvSpPr/>
          <p:nvPr/>
        </p:nvSpPr>
        <p:spPr>
          <a:xfrm>
            <a:off x="7426285" y="5060415"/>
            <a:ext cx="6370915" cy="2079737"/>
          </a:xfrm>
          <a:prstGeom prst="roundRect">
            <a:avLst>
              <a:gd name="adj" fmla="val 2638"/>
            </a:avLst>
          </a:prstGeom>
          <a:solidFill>
            <a:srgbClr val="3D3D42"/>
          </a:solidFill>
          <a:ln w="7620">
            <a:solidFill>
              <a:srgbClr val="494950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7656076" y="5288515"/>
            <a:ext cx="4495800" cy="34463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E5E0DF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Ответственность перед экологией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7656076" y="5853686"/>
            <a:ext cx="5911334" cy="70557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Хранение окрестностей и природных ресурсов - важные задачи, требующие ответственности от каждого.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156D1F8-65CE-4E6D-A89D-B506F3CC8616}"/>
              </a:ext>
            </a:extLst>
          </p:cNvPr>
          <p:cNvSpPr txBox="1"/>
          <p:nvPr/>
        </p:nvSpPr>
        <p:spPr>
          <a:xfrm>
            <a:off x="12719315" y="705472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169088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 w="7620">
            <a:solidFill>
              <a:srgbClr val="565151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807006" y="658656"/>
            <a:ext cx="12123420" cy="66752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296"/>
              </a:lnSpc>
              <a:buNone/>
            </a:pPr>
            <a:r>
              <a:rPr lang="en-US" sz="4237" dirty="0">
                <a:solidFill>
                  <a:srgbClr val="F2F2F3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Ситуации, требующие долга и ответственности</a:t>
            </a:r>
            <a:endParaRPr lang="en-US" sz="423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807006" y="1753423"/>
            <a:ext cx="13016389" cy="34179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11"/>
              </a:lnSpc>
              <a:buNone/>
            </a:pPr>
            <a:r>
              <a:rPr lang="en-US" sz="1695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В жизни часто возникают ситуации, когда нам нужно исполнить свой долг и проявить ответственность.</a:t>
            </a:r>
            <a:endParaRPr lang="en-US" sz="169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7293769" y="2335494"/>
            <a:ext cx="42982" cy="5174820"/>
          </a:xfrm>
          <a:prstGeom prst="rect">
            <a:avLst/>
          </a:prstGeom>
          <a:solidFill>
            <a:srgbClr val="494950"/>
          </a:solidFill>
          <a:ln/>
        </p:spPr>
      </p:sp>
      <p:sp>
        <p:nvSpPr>
          <p:cNvPr id="7" name="Shape 5"/>
          <p:cNvSpPr/>
          <p:nvPr/>
        </p:nvSpPr>
        <p:spPr>
          <a:xfrm>
            <a:off x="7557314" y="2721316"/>
            <a:ext cx="753189" cy="42666"/>
          </a:xfrm>
          <a:prstGeom prst="rect">
            <a:avLst/>
          </a:prstGeom>
          <a:solidFill>
            <a:srgbClr val="494950"/>
          </a:solidFill>
          <a:ln/>
        </p:spPr>
      </p:sp>
      <p:sp>
        <p:nvSpPr>
          <p:cNvPr id="8" name="Shape 6"/>
          <p:cNvSpPr/>
          <p:nvPr/>
        </p:nvSpPr>
        <p:spPr>
          <a:xfrm>
            <a:off x="7073086" y="2502374"/>
            <a:ext cx="484227" cy="480667"/>
          </a:xfrm>
          <a:prstGeom prst="roundRect">
            <a:avLst>
              <a:gd name="adj" fmla="val 11414"/>
            </a:avLst>
          </a:prstGeom>
          <a:solidFill>
            <a:srgbClr val="3D3D42"/>
          </a:solidFill>
          <a:ln w="7620">
            <a:solidFill>
              <a:srgbClr val="494950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7269420" y="2542440"/>
            <a:ext cx="91440" cy="40041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78"/>
              </a:lnSpc>
              <a:buNone/>
            </a:pPr>
            <a:r>
              <a:rPr lang="en-US" sz="2542" dirty="0">
                <a:solidFill>
                  <a:srgbClr val="E5E0DF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1</a:t>
            </a:r>
            <a:endParaRPr lang="en-US" sz="254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8498919" y="2549058"/>
            <a:ext cx="2152174" cy="33387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48"/>
              </a:lnSpc>
              <a:buNone/>
            </a:pPr>
            <a:r>
              <a:rPr lang="en-US" sz="2118" dirty="0">
                <a:solidFill>
                  <a:srgbClr val="E5E0DF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Уборка за собой</a:t>
            </a:r>
            <a:endParaRPr lang="en-US" sz="211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8498919" y="3096500"/>
            <a:ext cx="5324475" cy="102539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11"/>
              </a:lnSpc>
              <a:buNone/>
            </a:pPr>
            <a:r>
              <a:rPr lang="en-US" sz="1695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Убрать за собой в гостях или на природе - это проявление ответственности и заботы об окружающей среде.</a:t>
            </a:r>
            <a:endParaRPr lang="en-US" sz="169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6319897" y="3789372"/>
            <a:ext cx="753189" cy="42666"/>
          </a:xfrm>
          <a:prstGeom prst="rect">
            <a:avLst/>
          </a:prstGeom>
          <a:solidFill>
            <a:srgbClr val="494950"/>
          </a:solidFill>
          <a:ln/>
        </p:spPr>
      </p:sp>
      <p:sp>
        <p:nvSpPr>
          <p:cNvPr id="13" name="Shape 11"/>
          <p:cNvSpPr/>
          <p:nvPr/>
        </p:nvSpPr>
        <p:spPr>
          <a:xfrm>
            <a:off x="7073086" y="3570430"/>
            <a:ext cx="484227" cy="480667"/>
          </a:xfrm>
          <a:prstGeom prst="roundRect">
            <a:avLst>
              <a:gd name="adj" fmla="val 11414"/>
            </a:avLst>
          </a:prstGeom>
          <a:solidFill>
            <a:srgbClr val="3D3D42"/>
          </a:solidFill>
          <a:ln w="7620">
            <a:solidFill>
              <a:srgbClr val="494950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7223700" y="3610496"/>
            <a:ext cx="182880" cy="40041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78"/>
              </a:lnSpc>
              <a:buNone/>
            </a:pPr>
            <a:r>
              <a:rPr lang="en-US" sz="2542" dirty="0">
                <a:solidFill>
                  <a:srgbClr val="E5E0DF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2</a:t>
            </a:r>
            <a:endParaRPr lang="en-US" sz="254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2130981" y="3617114"/>
            <a:ext cx="4000500" cy="33387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648"/>
              </a:lnSpc>
              <a:buNone/>
            </a:pPr>
            <a:r>
              <a:rPr lang="en-US" sz="2118" dirty="0">
                <a:solidFill>
                  <a:srgbClr val="E5E0DF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Выполнение домашней работы</a:t>
            </a:r>
            <a:endParaRPr lang="en-US" sz="211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807006" y="4164557"/>
            <a:ext cx="5324475" cy="68359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711"/>
              </a:lnSpc>
              <a:buNone/>
            </a:pPr>
            <a:r>
              <a:rPr lang="en-US" sz="1695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Выполнять задания по дому - это проявление долга перед собой и уважение к родителям и учителям.</a:t>
            </a:r>
            <a:endParaRPr lang="en-US" sz="169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5"/>
          <p:cNvSpPr/>
          <p:nvPr/>
        </p:nvSpPr>
        <p:spPr>
          <a:xfrm>
            <a:off x="7557314" y="4934841"/>
            <a:ext cx="753189" cy="42666"/>
          </a:xfrm>
          <a:prstGeom prst="rect">
            <a:avLst/>
          </a:prstGeom>
          <a:solidFill>
            <a:srgbClr val="494950"/>
          </a:solidFill>
          <a:ln/>
        </p:spPr>
      </p:sp>
      <p:sp>
        <p:nvSpPr>
          <p:cNvPr id="18" name="Shape 16"/>
          <p:cNvSpPr/>
          <p:nvPr/>
        </p:nvSpPr>
        <p:spPr>
          <a:xfrm>
            <a:off x="7073086" y="4715899"/>
            <a:ext cx="484227" cy="480667"/>
          </a:xfrm>
          <a:prstGeom prst="roundRect">
            <a:avLst>
              <a:gd name="adj" fmla="val 11414"/>
            </a:avLst>
          </a:prstGeom>
          <a:solidFill>
            <a:srgbClr val="3D3D42"/>
          </a:solidFill>
          <a:ln w="7620">
            <a:solidFill>
              <a:srgbClr val="494950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7219890" y="4755965"/>
            <a:ext cx="190500" cy="40041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78"/>
              </a:lnSpc>
              <a:buNone/>
            </a:pPr>
            <a:r>
              <a:rPr lang="en-US" sz="2542" dirty="0">
                <a:solidFill>
                  <a:srgbClr val="E5E0DF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3</a:t>
            </a:r>
            <a:endParaRPr lang="en-US" sz="254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8498919" y="4762583"/>
            <a:ext cx="4076700" cy="33387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48"/>
              </a:lnSpc>
              <a:buNone/>
            </a:pPr>
            <a:r>
              <a:rPr lang="en-US" sz="2118" dirty="0">
                <a:solidFill>
                  <a:srgbClr val="E5E0DF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Уход за домашними животными</a:t>
            </a:r>
            <a:endParaRPr lang="en-US" sz="211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9"/>
          <p:cNvSpPr/>
          <p:nvPr/>
        </p:nvSpPr>
        <p:spPr>
          <a:xfrm>
            <a:off x="8498919" y="5310026"/>
            <a:ext cx="5324475" cy="68359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11"/>
              </a:lnSpc>
              <a:buNone/>
            </a:pPr>
            <a:r>
              <a:rPr lang="en-US" sz="1695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Проявление ответственности, когда мы заботимся о своих домашних животных.</a:t>
            </a:r>
            <a:endParaRPr lang="en-US" sz="169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Shape 20"/>
          <p:cNvSpPr/>
          <p:nvPr/>
        </p:nvSpPr>
        <p:spPr>
          <a:xfrm>
            <a:off x="6319897" y="5896174"/>
            <a:ext cx="753189" cy="42666"/>
          </a:xfrm>
          <a:prstGeom prst="rect">
            <a:avLst/>
          </a:prstGeom>
          <a:solidFill>
            <a:srgbClr val="494950"/>
          </a:solidFill>
          <a:ln/>
        </p:spPr>
      </p:sp>
      <p:sp>
        <p:nvSpPr>
          <p:cNvPr id="23" name="Shape 21"/>
          <p:cNvSpPr/>
          <p:nvPr/>
        </p:nvSpPr>
        <p:spPr>
          <a:xfrm>
            <a:off x="7073086" y="5677233"/>
            <a:ext cx="484227" cy="480667"/>
          </a:xfrm>
          <a:prstGeom prst="roundRect">
            <a:avLst>
              <a:gd name="adj" fmla="val 11414"/>
            </a:avLst>
          </a:prstGeom>
          <a:solidFill>
            <a:srgbClr val="3D3D42"/>
          </a:solidFill>
          <a:ln w="7620">
            <a:solidFill>
              <a:srgbClr val="494950"/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7219890" y="5717298"/>
            <a:ext cx="190500" cy="40041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78"/>
              </a:lnSpc>
              <a:buNone/>
            </a:pPr>
            <a:r>
              <a:rPr lang="en-US" sz="2542" dirty="0">
                <a:solidFill>
                  <a:srgbClr val="E5E0DF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4</a:t>
            </a:r>
            <a:endParaRPr lang="en-US" sz="254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23"/>
          <p:cNvSpPr/>
          <p:nvPr/>
        </p:nvSpPr>
        <p:spPr>
          <a:xfrm>
            <a:off x="2062401" y="5723917"/>
            <a:ext cx="4069080" cy="33387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648"/>
              </a:lnSpc>
              <a:buNone/>
            </a:pPr>
            <a:r>
              <a:rPr lang="en-US" sz="2118" dirty="0">
                <a:solidFill>
                  <a:srgbClr val="E5E0DF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Проекты или задания на работе</a:t>
            </a:r>
            <a:endParaRPr lang="en-US" sz="211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24"/>
          <p:cNvSpPr/>
          <p:nvPr/>
        </p:nvSpPr>
        <p:spPr>
          <a:xfrm>
            <a:off x="807006" y="6271359"/>
            <a:ext cx="5324475" cy="102539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711"/>
              </a:lnSpc>
              <a:buNone/>
            </a:pPr>
            <a:r>
              <a:rPr lang="en-US" sz="1695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В данном случае необходимо проявление долга перед работодателем и коллегами, чтобы выполнить порученную работу в срок.</a:t>
            </a:r>
            <a:endParaRPr lang="en-US" sz="169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A1D3D75-CB15-4ED0-BC42-F6502426B3D2}"/>
              </a:ext>
            </a:extLst>
          </p:cNvPr>
          <p:cNvSpPr txBox="1"/>
          <p:nvPr/>
        </p:nvSpPr>
        <p:spPr>
          <a:xfrm>
            <a:off x="12719315" y="705472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169088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 w="7620">
            <a:solidFill>
              <a:srgbClr val="565151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777716" y="566116"/>
            <a:ext cx="13074968" cy="128658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104"/>
              </a:lnSpc>
              <a:buNone/>
            </a:pPr>
            <a:r>
              <a:rPr lang="en-US" sz="4083" dirty="0">
                <a:solidFill>
                  <a:srgbClr val="F2F2F3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Последствия невыполнения долга и не проявления ответственности</a:t>
            </a:r>
            <a:endParaRPr lang="en-US" sz="408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777716" y="2264464"/>
            <a:ext cx="13074968" cy="32938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13"/>
              </a:lnSpc>
              <a:buNone/>
            </a:pPr>
            <a:r>
              <a:rPr lang="en-US" sz="1633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Не выполнение долга и не проявление ответственности могут привести к негативным последствиям.</a:t>
            </a:r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716" y="2825379"/>
            <a:ext cx="4150876" cy="2546458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777716" y="5629131"/>
            <a:ext cx="2948940" cy="32170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52"/>
              </a:lnSpc>
              <a:buNone/>
            </a:pPr>
            <a:r>
              <a:rPr lang="en-US" sz="2041" dirty="0">
                <a:solidFill>
                  <a:srgbClr val="F2F2F3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Школьное образование</a:t>
            </a:r>
            <a:endParaRPr lang="en-US" sz="204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777716" y="6156717"/>
            <a:ext cx="4150876" cy="131754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13"/>
              </a:lnSpc>
              <a:buNone/>
            </a:pPr>
            <a:r>
              <a:rPr lang="en-US" sz="1633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Не заботиться о своих домашних заданиях и не проявлять ответственности может привести к плохим оценкам и ухудшению успеваемости.</a:t>
            </a:r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9703" y="2825379"/>
            <a:ext cx="4150876" cy="2546458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239703" y="5629131"/>
            <a:ext cx="2074069" cy="32170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52"/>
              </a:lnSpc>
              <a:buNone/>
            </a:pPr>
            <a:r>
              <a:rPr lang="en-US" sz="2041" dirty="0">
                <a:solidFill>
                  <a:srgbClr val="F2F2F3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Отношения</a:t>
            </a:r>
            <a:endParaRPr lang="en-US" sz="204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5239703" y="6156717"/>
            <a:ext cx="4150876" cy="131754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13"/>
              </a:lnSpc>
              <a:buNone/>
            </a:pPr>
            <a:r>
              <a:rPr lang="en-US" sz="1633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Не проявлять ответственности и не выполнять свои обязательства может негативно сказаться на отношениях с друзьями, семьей и коллегами.</a:t>
            </a:r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1689" y="2825379"/>
            <a:ext cx="4150995" cy="2546576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9701689" y="5629249"/>
            <a:ext cx="2074069" cy="32170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52"/>
              </a:lnSpc>
              <a:buNone/>
            </a:pPr>
            <a:r>
              <a:rPr lang="en-US" sz="2041" dirty="0">
                <a:solidFill>
                  <a:srgbClr val="F2F2F3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Безопасность</a:t>
            </a:r>
            <a:endParaRPr lang="en-US" sz="204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9"/>
          <p:cNvSpPr/>
          <p:nvPr/>
        </p:nvSpPr>
        <p:spPr>
          <a:xfrm>
            <a:off x="9701689" y="6156836"/>
            <a:ext cx="4150995" cy="16469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13"/>
              </a:lnSpc>
              <a:buNone/>
            </a:pPr>
            <a:r>
              <a:rPr lang="en-US" sz="1633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Непреднамеренные последствия от невыполнения долга и не проявления ответственности могут привести к несчастным случаям и опасности для жизни и здоровья.</a:t>
            </a:r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BAEEBB-B049-433D-81FC-79ECEE9BE9F6}"/>
              </a:ext>
            </a:extLst>
          </p:cNvPr>
          <p:cNvSpPr txBox="1"/>
          <p:nvPr/>
        </p:nvSpPr>
        <p:spPr>
          <a:xfrm>
            <a:off x="12719315" y="705472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169088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 w="7620">
            <a:solidFill>
              <a:srgbClr val="565151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664131" y="1450510"/>
            <a:ext cx="7815739" cy="109866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358"/>
              </a:lnSpc>
              <a:buNone/>
            </a:pPr>
            <a:r>
              <a:rPr lang="en-US" sz="3486" dirty="0">
                <a:solidFill>
                  <a:srgbClr val="F2F2F3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Как быть ответственным и исполнять свой долг?</a:t>
            </a:r>
            <a:endParaRPr lang="en-US" sz="34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664131" y="2812852"/>
            <a:ext cx="7815739" cy="28116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31"/>
              </a:lnSpc>
              <a:buNone/>
            </a:pPr>
            <a:r>
              <a:rPr lang="en-US" sz="1395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Несколько простых советов, как проявлять долг и ответственность в жизни.</a:t>
            </a:r>
            <a:endParaRPr lang="en-US" sz="139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664131" y="3429079"/>
            <a:ext cx="398383" cy="395454"/>
          </a:xfrm>
          <a:prstGeom prst="roundRect">
            <a:avLst>
              <a:gd name="adj" fmla="val 13874"/>
            </a:avLst>
          </a:prstGeom>
          <a:solidFill>
            <a:srgbClr val="3D3D42"/>
          </a:solidFill>
          <a:ln w="7620">
            <a:solidFill>
              <a:srgbClr val="494950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1412" y="3462053"/>
            <a:ext cx="83820" cy="32950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15"/>
              </a:lnSpc>
              <a:buNone/>
            </a:pPr>
            <a:r>
              <a:rPr lang="en-US" sz="2092" dirty="0">
                <a:solidFill>
                  <a:srgbClr val="E5E0DF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1</a:t>
            </a:r>
            <a:endParaRPr lang="en-US" sz="209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1239560" y="3489472"/>
            <a:ext cx="3243977" cy="54909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79"/>
              </a:lnSpc>
              <a:buNone/>
            </a:pPr>
            <a:r>
              <a:rPr lang="en-US" sz="1743" dirty="0">
                <a:solidFill>
                  <a:srgbClr val="E5E0DF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Использовать планировщик задач</a:t>
            </a:r>
            <a:endParaRPr lang="en-US" sz="174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1239560" y="4214313"/>
            <a:ext cx="3243977" cy="56233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31"/>
              </a:lnSpc>
              <a:buNone/>
            </a:pPr>
            <a:r>
              <a:rPr lang="en-US" sz="1395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Помогает сохранить ясность и контроль над задачами.</a:t>
            </a:r>
            <a:endParaRPr lang="en-US" sz="139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8"/>
          <p:cNvSpPr/>
          <p:nvPr/>
        </p:nvSpPr>
        <p:spPr>
          <a:xfrm>
            <a:off x="4660583" y="3429079"/>
            <a:ext cx="398383" cy="395454"/>
          </a:xfrm>
          <a:prstGeom prst="roundRect">
            <a:avLst>
              <a:gd name="adj" fmla="val 13874"/>
            </a:avLst>
          </a:prstGeom>
          <a:solidFill>
            <a:srgbClr val="3D3D42"/>
          </a:solidFill>
          <a:ln w="7620">
            <a:solidFill>
              <a:srgbClr val="494950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4779764" y="3462053"/>
            <a:ext cx="160020" cy="32950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15"/>
              </a:lnSpc>
              <a:buNone/>
            </a:pPr>
            <a:r>
              <a:rPr lang="en-US" sz="2092" dirty="0">
                <a:solidFill>
                  <a:srgbClr val="E5E0DF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2</a:t>
            </a:r>
            <a:endParaRPr lang="en-US" sz="209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5236012" y="3489472"/>
            <a:ext cx="3243977" cy="8236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79"/>
              </a:lnSpc>
              <a:buNone/>
            </a:pPr>
            <a:r>
              <a:rPr lang="en-US" sz="1743" dirty="0">
                <a:solidFill>
                  <a:srgbClr val="E5E0DF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Возьмите на себя ответственность за свои поступки</a:t>
            </a:r>
            <a:endParaRPr lang="en-US" sz="174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5236012" y="4488862"/>
            <a:ext cx="3243977" cy="28116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31"/>
              </a:lnSpc>
              <a:buNone/>
            </a:pPr>
            <a:r>
              <a:rPr lang="en-US" sz="1395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Не оправдывайте свои ошибки.</a:t>
            </a:r>
            <a:endParaRPr lang="en-US" sz="139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664131" y="5089725"/>
            <a:ext cx="398383" cy="395454"/>
          </a:xfrm>
          <a:prstGeom prst="roundRect">
            <a:avLst>
              <a:gd name="adj" fmla="val 13874"/>
            </a:avLst>
          </a:prstGeom>
          <a:solidFill>
            <a:srgbClr val="3D3D42"/>
          </a:solidFill>
          <a:ln w="7620">
            <a:solidFill>
              <a:srgbClr val="494950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787122" y="5122699"/>
            <a:ext cx="152400" cy="32950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15"/>
              </a:lnSpc>
              <a:buNone/>
            </a:pPr>
            <a:r>
              <a:rPr lang="en-US" sz="2092" dirty="0">
                <a:solidFill>
                  <a:srgbClr val="E5E0DF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3</a:t>
            </a:r>
            <a:endParaRPr lang="en-US" sz="209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1239560" y="5150118"/>
            <a:ext cx="2598420" cy="27454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179"/>
              </a:lnSpc>
              <a:buNone/>
            </a:pPr>
            <a:r>
              <a:rPr lang="en-US" sz="1743" dirty="0">
                <a:solidFill>
                  <a:srgbClr val="E5E0DF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Делайте то, что обещали</a:t>
            </a:r>
            <a:endParaRPr lang="en-US" sz="174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1239560" y="5600411"/>
            <a:ext cx="3243977" cy="84350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31"/>
              </a:lnSpc>
              <a:buNone/>
            </a:pPr>
            <a:r>
              <a:rPr lang="en-US" sz="1395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Никогда не обещайте то, что не можете выполнить. А если что-то пошло не так - сообщите об этом.</a:t>
            </a:r>
            <a:endParaRPr lang="en-US" sz="139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hape 16"/>
          <p:cNvSpPr/>
          <p:nvPr/>
        </p:nvSpPr>
        <p:spPr>
          <a:xfrm>
            <a:off x="4660583" y="5089725"/>
            <a:ext cx="398383" cy="395454"/>
          </a:xfrm>
          <a:prstGeom prst="roundRect">
            <a:avLst>
              <a:gd name="adj" fmla="val 13874"/>
            </a:avLst>
          </a:prstGeom>
          <a:solidFill>
            <a:srgbClr val="3D3D42"/>
          </a:solidFill>
          <a:ln w="7620">
            <a:solidFill>
              <a:srgbClr val="494950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4779764" y="5122699"/>
            <a:ext cx="160020" cy="32950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15"/>
              </a:lnSpc>
              <a:buNone/>
            </a:pPr>
            <a:r>
              <a:rPr lang="en-US" sz="2092" dirty="0">
                <a:solidFill>
                  <a:srgbClr val="E5E0DF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4</a:t>
            </a:r>
            <a:endParaRPr lang="en-US" sz="209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5236012" y="5150118"/>
            <a:ext cx="3243977" cy="54909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79"/>
              </a:lnSpc>
              <a:buNone/>
            </a:pPr>
            <a:r>
              <a:rPr lang="en-US" sz="1743" dirty="0">
                <a:solidFill>
                  <a:srgbClr val="E5E0DF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Уважайте чужую собственность</a:t>
            </a:r>
            <a:endParaRPr lang="en-US" sz="174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9"/>
          <p:cNvSpPr/>
          <p:nvPr/>
        </p:nvSpPr>
        <p:spPr>
          <a:xfrm>
            <a:off x="5236012" y="5874960"/>
            <a:ext cx="3243977" cy="84350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31"/>
              </a:lnSpc>
              <a:buNone/>
            </a:pPr>
            <a:r>
              <a:rPr lang="en-US" sz="1395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Проявляя заботу и уважение к своим вещам и чужим вещам, вы проявляете ответственность.</a:t>
            </a:r>
            <a:endParaRPr lang="en-US" sz="139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AB72C56-2883-46D1-AE7A-75559F432160}"/>
              </a:ext>
            </a:extLst>
          </p:cNvPr>
          <p:cNvSpPr txBox="1"/>
          <p:nvPr/>
        </p:nvSpPr>
        <p:spPr>
          <a:xfrm>
            <a:off x="12719315" y="705472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169088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 w="7620">
            <a:solidFill>
              <a:srgbClr val="565151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833199" y="1477574"/>
            <a:ext cx="12039600" cy="68926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2F2F3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Заключение: Долг и ответственность в жизни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833199" y="2607915"/>
            <a:ext cx="12964001" cy="105836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Долг и ответственность - важные качества, которые помогут вам развиваться и достигать целей в жизни. Проявлять долг и ответственность означает быть готовым к действительно трудным задачам и быть готовым к выполнению своих обязательств перед людьми.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833199" y="3914355"/>
            <a:ext cx="4173260" cy="2777159"/>
          </a:xfrm>
          <a:prstGeom prst="roundRect">
            <a:avLst>
              <a:gd name="adj" fmla="val 1976"/>
            </a:avLst>
          </a:prstGeom>
          <a:solidFill>
            <a:srgbClr val="3D3D42"/>
          </a:solidFill>
          <a:ln w="7620">
            <a:solidFill>
              <a:srgbClr val="494950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1062990" y="4142456"/>
            <a:ext cx="2221944" cy="34463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E5E0DF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Быть достойным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1062990" y="4707626"/>
            <a:ext cx="3713678" cy="141115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Проявлять долг и ответственность помогает вам стать лучшим человеком и сохранить свое честное имя.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5228630" y="3914355"/>
            <a:ext cx="4173260" cy="2777159"/>
          </a:xfrm>
          <a:prstGeom prst="roundRect">
            <a:avLst>
              <a:gd name="adj" fmla="val 1976"/>
            </a:avLst>
          </a:prstGeom>
          <a:solidFill>
            <a:srgbClr val="3D3D42"/>
          </a:solidFill>
          <a:ln w="7620">
            <a:solidFill>
              <a:srgbClr val="494950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5458420" y="4142456"/>
            <a:ext cx="2872740" cy="34463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E5E0DF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Развивать отношения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5458420" y="4707626"/>
            <a:ext cx="3713678" cy="141115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Люди будут больше сотрудничать и доверять, если они замечают, что вы проявляете долг и ответственность.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9624060" y="3914355"/>
            <a:ext cx="4173260" cy="2777159"/>
          </a:xfrm>
          <a:prstGeom prst="roundRect">
            <a:avLst>
              <a:gd name="adj" fmla="val 1976"/>
            </a:avLst>
          </a:prstGeom>
          <a:solidFill>
            <a:srgbClr val="3D3D42"/>
          </a:solidFill>
          <a:ln w="7620">
            <a:solidFill>
              <a:srgbClr val="494950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9853851" y="4142456"/>
            <a:ext cx="3713678" cy="68926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E5E0DF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Быть полезным для окружения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9853851" y="5052260"/>
            <a:ext cx="3713678" cy="141115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Проявляя эти качества, вы не только приносите пользу другим, но и строите здоровые отношения с окружающими.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637</Words>
  <Application>Microsoft Office PowerPoint</Application>
  <PresentationFormat>Произвольный</PresentationFormat>
  <Paragraphs>80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2023-08-01T07:53:21Z</dcterms:created>
  <dcterms:modified xsi:type="dcterms:W3CDTF">2023-08-01T07:59:31Z</dcterms:modified>
</cp:coreProperties>
</file>