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32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AA1CBD-9C39-46E6-93DA-B5B858A897E6}"/>
              </a:ext>
            </a:extLst>
          </p:cNvPr>
          <p:cNvSpPr txBox="1"/>
          <p:nvPr/>
        </p:nvSpPr>
        <p:spPr>
          <a:xfrm>
            <a:off x="11902885" y="6180946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2355940"/>
            <a:ext cx="7560945" cy="1634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482"/>
              </a:lnSpc>
              <a:buNone/>
            </a:pPr>
            <a:r>
              <a:rPr lang="en-US" sz="4986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Политическая карта мира</a:t>
            </a:r>
            <a:endParaRPr lang="en-US" sz="4986" dirty="0"/>
          </a:p>
        </p:txBody>
      </p:sp>
      <p:sp>
        <p:nvSpPr>
          <p:cNvPr id="5" name="Text 2"/>
          <p:cNvSpPr/>
          <p:nvPr/>
        </p:nvSpPr>
        <p:spPr>
          <a:xfrm>
            <a:off x="791528" y="4304490"/>
            <a:ext cx="7560945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Добро пожаловать на урок географии! Сегодня мы поговорим о том, что такое политическая карта мира, как она создавалась и как ее использование влияет на глобальные процессы. Приготовьтесь к захватывающему путешествию!</a:t>
            </a:r>
            <a:endParaRPr lang="en-US" sz="1662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90E6CA-C924-4B22-9ACF-F9B4EA0EEDA3}"/>
              </a:ext>
            </a:extLst>
          </p:cNvPr>
          <p:cNvSpPr txBox="1"/>
          <p:nvPr/>
        </p:nvSpPr>
        <p:spPr>
          <a:xfrm rot="18393856">
            <a:off x="-504642" y="6366401"/>
            <a:ext cx="317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alpha val="39000"/>
                  </a:schemeClr>
                </a:solidFill>
              </a:rPr>
              <a:t>newUROKI.net</a:t>
            </a:r>
          </a:p>
          <a:p>
            <a:pPr algn="ctr"/>
            <a:r>
              <a:rPr lang="ru-RU" sz="1600" dirty="0">
                <a:solidFill>
                  <a:schemeClr val="tx1">
                    <a:alpha val="39000"/>
                  </a:schemeClr>
                </a:solidFill>
              </a:rPr>
              <a:t>Всё для учителя – всё бесплатно!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C0A92-C874-44A7-92F0-F2AEDD59A136}"/>
              </a:ext>
            </a:extLst>
          </p:cNvPr>
          <p:cNvSpPr txBox="1"/>
          <p:nvPr/>
        </p:nvSpPr>
        <p:spPr>
          <a:xfrm>
            <a:off x="5859893" y="720222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A7646A5-1CC4-42EC-A6BE-8FE07739EC75}"/>
              </a:ext>
            </a:extLst>
          </p:cNvPr>
          <p:cNvSpPr txBox="1"/>
          <p:nvPr/>
        </p:nvSpPr>
        <p:spPr>
          <a:xfrm>
            <a:off x="11902885" y="6180946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552032"/>
            <a:ext cx="1259586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История создания политической карты мира</a:t>
            </a:r>
            <a:endParaRPr lang="en-US" sz="4155" dirty="0"/>
          </a:p>
        </p:txBody>
      </p:sp>
      <p:sp>
        <p:nvSpPr>
          <p:cNvPr id="5" name="Shape 2"/>
          <p:cNvSpPr/>
          <p:nvPr/>
        </p:nvSpPr>
        <p:spPr>
          <a:xfrm>
            <a:off x="791528" y="2861426"/>
            <a:ext cx="13047345" cy="94195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6" name="Shape 3"/>
          <p:cNvSpPr/>
          <p:nvPr/>
        </p:nvSpPr>
        <p:spPr>
          <a:xfrm>
            <a:off x="2295823" y="2861367"/>
            <a:ext cx="94893" cy="733351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7" name="Shape 4"/>
          <p:cNvSpPr/>
          <p:nvPr/>
        </p:nvSpPr>
        <p:spPr>
          <a:xfrm>
            <a:off x="2105858" y="262570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8" name="Text 5"/>
          <p:cNvSpPr/>
          <p:nvPr/>
        </p:nvSpPr>
        <p:spPr>
          <a:xfrm>
            <a:off x="2286119" y="2657140"/>
            <a:ext cx="11430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493" dirty="0"/>
          </a:p>
        </p:txBody>
      </p:sp>
      <p:sp>
        <p:nvSpPr>
          <p:cNvPr id="9" name="Text 6"/>
          <p:cNvSpPr/>
          <p:nvPr/>
        </p:nvSpPr>
        <p:spPr>
          <a:xfrm>
            <a:off x="1287899" y="3804323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1507 год</a:t>
            </a:r>
            <a:endParaRPr lang="en-US" sz="2078" dirty="0"/>
          </a:p>
        </p:txBody>
      </p:sp>
      <p:sp>
        <p:nvSpPr>
          <p:cNvPr id="10" name="Text 7"/>
          <p:cNvSpPr/>
          <p:nvPr/>
        </p:nvSpPr>
        <p:spPr>
          <a:xfrm>
            <a:off x="1002506" y="4354129"/>
            <a:ext cx="2681645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Германский картограф Мартин Вальдземюллер создает первую в мире политическую карту.</a:t>
            </a:r>
            <a:endParaRPr lang="en-US" sz="1662" dirty="0"/>
          </a:p>
        </p:txBody>
      </p:sp>
      <p:sp>
        <p:nvSpPr>
          <p:cNvPr id="11" name="Shape 8"/>
          <p:cNvSpPr/>
          <p:nvPr/>
        </p:nvSpPr>
        <p:spPr>
          <a:xfrm>
            <a:off x="5610404" y="2861367"/>
            <a:ext cx="94893" cy="733351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2" name="Shape 9"/>
          <p:cNvSpPr/>
          <p:nvPr/>
        </p:nvSpPr>
        <p:spPr>
          <a:xfrm>
            <a:off x="5420439" y="262570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3" name="Text 10"/>
          <p:cNvSpPr/>
          <p:nvPr/>
        </p:nvSpPr>
        <p:spPr>
          <a:xfrm>
            <a:off x="5570220" y="2657140"/>
            <a:ext cx="17526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493" dirty="0"/>
          </a:p>
        </p:txBody>
      </p:sp>
      <p:sp>
        <p:nvSpPr>
          <p:cNvPr id="14" name="Text 11"/>
          <p:cNvSpPr/>
          <p:nvPr/>
        </p:nvSpPr>
        <p:spPr>
          <a:xfrm>
            <a:off x="4602480" y="3804323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1569 год</a:t>
            </a:r>
            <a:endParaRPr lang="en-US" sz="2078" dirty="0"/>
          </a:p>
        </p:txBody>
      </p:sp>
      <p:sp>
        <p:nvSpPr>
          <p:cNvPr id="15" name="Text 12"/>
          <p:cNvSpPr/>
          <p:nvPr/>
        </p:nvSpPr>
        <p:spPr>
          <a:xfrm>
            <a:off x="4317087" y="4354129"/>
            <a:ext cx="2681645" cy="22628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Польский картограф Ян Сигизмунд фон Герберштейн создает карту, на которой впервые изображен экватор.</a:t>
            </a:r>
            <a:endParaRPr lang="en-US" sz="1662" dirty="0"/>
          </a:p>
        </p:txBody>
      </p:sp>
      <p:sp>
        <p:nvSpPr>
          <p:cNvPr id="16" name="Shape 13"/>
          <p:cNvSpPr/>
          <p:nvPr/>
        </p:nvSpPr>
        <p:spPr>
          <a:xfrm>
            <a:off x="8924985" y="2861367"/>
            <a:ext cx="94893" cy="733351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17" name="Shape 14"/>
          <p:cNvSpPr/>
          <p:nvPr/>
        </p:nvSpPr>
        <p:spPr>
          <a:xfrm>
            <a:off x="8735020" y="262570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8" name="Text 15"/>
          <p:cNvSpPr/>
          <p:nvPr/>
        </p:nvSpPr>
        <p:spPr>
          <a:xfrm>
            <a:off x="8888611" y="2657140"/>
            <a:ext cx="16764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493" dirty="0"/>
          </a:p>
        </p:txBody>
      </p:sp>
      <p:sp>
        <p:nvSpPr>
          <p:cNvPr id="19" name="Text 16"/>
          <p:cNvSpPr/>
          <p:nvPr/>
        </p:nvSpPr>
        <p:spPr>
          <a:xfrm>
            <a:off x="7917061" y="3804323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1858 год</a:t>
            </a:r>
            <a:endParaRPr lang="en-US" sz="2078" dirty="0"/>
          </a:p>
        </p:txBody>
      </p:sp>
      <p:sp>
        <p:nvSpPr>
          <p:cNvPr id="20" name="Text 17"/>
          <p:cNvSpPr/>
          <p:nvPr/>
        </p:nvSpPr>
        <p:spPr>
          <a:xfrm>
            <a:off x="7631668" y="4354129"/>
            <a:ext cx="2681645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Французский картограф Анри Берар создает первое политическое атласное издание.</a:t>
            </a:r>
            <a:endParaRPr lang="en-US" sz="1662" dirty="0"/>
          </a:p>
        </p:txBody>
      </p:sp>
      <p:sp>
        <p:nvSpPr>
          <p:cNvPr id="21" name="Shape 18"/>
          <p:cNvSpPr/>
          <p:nvPr/>
        </p:nvSpPr>
        <p:spPr>
          <a:xfrm>
            <a:off x="12239565" y="2861367"/>
            <a:ext cx="94893" cy="733351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22" name="Shape 19"/>
          <p:cNvSpPr/>
          <p:nvPr/>
        </p:nvSpPr>
        <p:spPr>
          <a:xfrm>
            <a:off x="12049601" y="262570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23" name="Text 20"/>
          <p:cNvSpPr/>
          <p:nvPr/>
        </p:nvSpPr>
        <p:spPr>
          <a:xfrm>
            <a:off x="12191762" y="2657140"/>
            <a:ext cx="19050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4</a:t>
            </a:r>
            <a:endParaRPr lang="en-US" sz="2493" dirty="0"/>
          </a:p>
        </p:txBody>
      </p:sp>
      <p:sp>
        <p:nvSpPr>
          <p:cNvPr id="24" name="Text 21"/>
          <p:cNvSpPr/>
          <p:nvPr/>
        </p:nvSpPr>
        <p:spPr>
          <a:xfrm>
            <a:off x="11231642" y="3804323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1920-е годы</a:t>
            </a:r>
            <a:endParaRPr lang="en-US" sz="2078" dirty="0"/>
          </a:p>
        </p:txBody>
      </p:sp>
      <p:sp>
        <p:nvSpPr>
          <p:cNvPr id="25" name="Text 22"/>
          <p:cNvSpPr/>
          <p:nvPr/>
        </p:nvSpPr>
        <p:spPr>
          <a:xfrm>
            <a:off x="10946249" y="4354129"/>
            <a:ext cx="2681645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Компания Rand McNally начинает массовое производство карт.</a:t>
            </a:r>
            <a:endParaRPr lang="en-US" sz="1662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7877595-2C6B-46CF-8084-B4C35496EAC8}"/>
              </a:ext>
            </a:extLst>
          </p:cNvPr>
          <p:cNvSpPr txBox="1"/>
          <p:nvPr/>
        </p:nvSpPr>
        <p:spPr>
          <a:xfrm rot="18393856">
            <a:off x="-504642" y="6366401"/>
            <a:ext cx="317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alpha val="39000"/>
                  </a:schemeClr>
                </a:solidFill>
              </a:rPr>
              <a:t>newUROKI.net</a:t>
            </a:r>
          </a:p>
          <a:p>
            <a:pPr algn="ctr"/>
            <a:r>
              <a:rPr lang="ru-RU" sz="1600" dirty="0">
                <a:solidFill>
                  <a:schemeClr val="tx1">
                    <a:alpha val="39000"/>
                  </a:schemeClr>
                </a:solidFill>
              </a:rPr>
              <a:t>Всё для учителя – всё бесплатно!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822146B-C593-4412-95DE-8689E2A41DF0}"/>
              </a:ext>
            </a:extLst>
          </p:cNvPr>
          <p:cNvSpPr txBox="1"/>
          <p:nvPr/>
        </p:nvSpPr>
        <p:spPr>
          <a:xfrm>
            <a:off x="11902885" y="6180946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2020880"/>
            <a:ext cx="1117092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Особенности политической карты мира</a:t>
            </a:r>
            <a:endParaRPr lang="en-US" sz="41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1528" y="3330274"/>
            <a:ext cx="336042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Границы государств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1528" y="4052988"/>
            <a:ext cx="4005382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Политическая карта мира отображает границы государств и их названия, что позволяет ориентироваться в мире.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19355" y="3330274"/>
            <a:ext cx="2533055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Столицы стран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19355" y="4052988"/>
            <a:ext cx="4005382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Карта мира также отображает названия и расположение столиц, что является информативным и пригодным для образовательных целей.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47183" y="3330274"/>
            <a:ext cx="313182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Информативность</a:t>
            </a:r>
            <a:endParaRPr lang="en-US" sz="249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47183" y="4052988"/>
            <a:ext cx="4005382" cy="15085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Политическая карта мира является важным источником информации о местонахождении различных географических объектов.</a:t>
            </a:r>
            <a:endParaRPr lang="en-US" sz="1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19E55-9DC1-499D-A1DC-6A9D7CB4D721}"/>
              </a:ext>
            </a:extLst>
          </p:cNvPr>
          <p:cNvSpPr txBox="1"/>
          <p:nvPr/>
        </p:nvSpPr>
        <p:spPr>
          <a:xfrm rot="18393856">
            <a:off x="-504642" y="6366401"/>
            <a:ext cx="317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alpha val="39000"/>
                  </a:schemeClr>
                </a:solidFill>
              </a:rPr>
              <a:t>newUROKI.net</a:t>
            </a:r>
          </a:p>
          <a:p>
            <a:pPr algn="ctr"/>
            <a:r>
              <a:rPr lang="ru-RU" sz="1600" dirty="0">
                <a:solidFill>
                  <a:schemeClr val="tx1">
                    <a:alpha val="39000"/>
                  </a:schemeClr>
                </a:solidFill>
              </a:rPr>
              <a:t>Всё для учителя – всё бесплатно!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B365507-DE09-42E5-A2A2-554BE0A5571E}"/>
              </a:ext>
            </a:extLst>
          </p:cNvPr>
          <p:cNvSpPr txBox="1"/>
          <p:nvPr/>
        </p:nvSpPr>
        <p:spPr>
          <a:xfrm>
            <a:off x="11902885" y="6180946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797034"/>
            <a:ext cx="1290828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Экономическая и социальная география мира</a:t>
            </a:r>
            <a:endParaRPr lang="en-US" sz="4155" dirty="0"/>
          </a:p>
        </p:txBody>
      </p:sp>
      <p:sp>
        <p:nvSpPr>
          <p:cNvPr id="5" name="Text 2"/>
          <p:cNvSpPr/>
          <p:nvPr/>
        </p:nvSpPr>
        <p:spPr>
          <a:xfrm>
            <a:off x="1002506" y="2956803"/>
            <a:ext cx="6097905" cy="377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Азия</a:t>
            </a:r>
            <a:endParaRPr lang="en-US" sz="1662" dirty="0"/>
          </a:p>
        </p:txBody>
      </p:sp>
      <p:sp>
        <p:nvSpPr>
          <p:cNvPr id="6" name="Text 3"/>
          <p:cNvSpPr/>
          <p:nvPr/>
        </p:nvSpPr>
        <p:spPr>
          <a:xfrm>
            <a:off x="7529989" y="2956803"/>
            <a:ext cx="6097905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Один из самых быстро развивающихся регионов в мире.</a:t>
            </a:r>
            <a:endParaRPr lang="en-US" sz="1662" dirty="0"/>
          </a:p>
        </p:txBody>
      </p:sp>
      <p:sp>
        <p:nvSpPr>
          <p:cNvPr id="7" name="Shape 4"/>
          <p:cNvSpPr/>
          <p:nvPr/>
        </p:nvSpPr>
        <p:spPr>
          <a:xfrm>
            <a:off x="791528" y="3875708"/>
            <a:ext cx="13047345" cy="706404"/>
          </a:xfrm>
          <a:prstGeom prst="rect">
            <a:avLst/>
          </a:prstGeom>
          <a:solidFill>
            <a:srgbClr val="4B54FF">
              <a:alpha val="5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002506" y="4040342"/>
            <a:ext cx="6097905" cy="377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Африка</a:t>
            </a:r>
            <a:endParaRPr lang="en-US" sz="1662" dirty="0"/>
          </a:p>
        </p:txBody>
      </p:sp>
      <p:sp>
        <p:nvSpPr>
          <p:cNvPr id="9" name="Text 6"/>
          <p:cNvSpPr/>
          <p:nvPr/>
        </p:nvSpPr>
        <p:spPr>
          <a:xfrm>
            <a:off x="7529989" y="4040342"/>
            <a:ext cx="6097905" cy="377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Регион с самым быстрым темпом роста населения.</a:t>
            </a:r>
            <a:endParaRPr lang="en-US" sz="1662" dirty="0"/>
          </a:p>
        </p:txBody>
      </p:sp>
      <p:sp>
        <p:nvSpPr>
          <p:cNvPr id="10" name="Text 7"/>
          <p:cNvSpPr/>
          <p:nvPr/>
        </p:nvSpPr>
        <p:spPr>
          <a:xfrm>
            <a:off x="1002506" y="4746746"/>
            <a:ext cx="6097905" cy="377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Европа</a:t>
            </a:r>
            <a:endParaRPr lang="en-US" sz="1662" dirty="0"/>
          </a:p>
        </p:txBody>
      </p:sp>
      <p:sp>
        <p:nvSpPr>
          <p:cNvPr id="11" name="Text 8"/>
          <p:cNvSpPr/>
          <p:nvPr/>
        </p:nvSpPr>
        <p:spPr>
          <a:xfrm>
            <a:off x="7529989" y="4746746"/>
            <a:ext cx="6097905" cy="377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Самый экономически-развитый регион в мире.</a:t>
            </a:r>
            <a:endParaRPr lang="en-US" sz="1662" dirty="0"/>
          </a:p>
        </p:txBody>
      </p:sp>
      <p:sp>
        <p:nvSpPr>
          <p:cNvPr id="12" name="Shape 9"/>
          <p:cNvSpPr/>
          <p:nvPr/>
        </p:nvSpPr>
        <p:spPr>
          <a:xfrm>
            <a:off x="791528" y="5288515"/>
            <a:ext cx="13047345" cy="1083539"/>
          </a:xfrm>
          <a:prstGeom prst="rect">
            <a:avLst/>
          </a:prstGeom>
          <a:solidFill>
            <a:srgbClr val="4B54FF">
              <a:alpha val="5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02506" y="5453150"/>
            <a:ext cx="6097905" cy="377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Америка</a:t>
            </a:r>
            <a:endParaRPr lang="en-US" sz="1662" dirty="0"/>
          </a:p>
        </p:txBody>
      </p:sp>
      <p:sp>
        <p:nvSpPr>
          <p:cNvPr id="14" name="Text 11"/>
          <p:cNvSpPr/>
          <p:nvPr/>
        </p:nvSpPr>
        <p:spPr>
          <a:xfrm>
            <a:off x="7529989" y="5453150"/>
            <a:ext cx="6097905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Регион с самыми высокими стандартами жизни в мире.</a:t>
            </a:r>
            <a:endParaRPr lang="en-US" sz="1662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C7569-79BF-4AF9-9C57-01F66342F9BC}"/>
              </a:ext>
            </a:extLst>
          </p:cNvPr>
          <p:cNvSpPr txBox="1"/>
          <p:nvPr/>
        </p:nvSpPr>
        <p:spPr>
          <a:xfrm rot="18393856">
            <a:off x="-504642" y="6366401"/>
            <a:ext cx="317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alpha val="39000"/>
                  </a:schemeClr>
                </a:solidFill>
              </a:rPr>
              <a:t>newUROKI.net</a:t>
            </a:r>
          </a:p>
          <a:p>
            <a:pPr algn="ctr"/>
            <a:r>
              <a:rPr lang="ru-RU" sz="1600" dirty="0">
                <a:solidFill>
                  <a:schemeClr val="tx1">
                    <a:alpha val="39000"/>
                  </a:schemeClr>
                </a:solidFill>
              </a:rPr>
              <a:t>Всё для учителя – всё бесплатно!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6F16A7ED-320C-40C8-8F3B-709879B46F3A}"/>
              </a:ext>
            </a:extLst>
          </p:cNvPr>
          <p:cNvSpPr txBox="1"/>
          <p:nvPr/>
        </p:nvSpPr>
        <p:spPr>
          <a:xfrm>
            <a:off x="11902885" y="6180946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279611"/>
            <a:ext cx="954024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Разнообразие современного мира</a:t>
            </a:r>
            <a:endParaRPr lang="en-US" sz="4155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643" y="2274746"/>
            <a:ext cx="2744153" cy="272397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840349" y="5208148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Токио, Япония</a:t>
            </a:r>
            <a:endParaRPr lang="en-US" sz="2078" dirty="0"/>
          </a:p>
        </p:txBody>
      </p:sp>
      <p:sp>
        <p:nvSpPr>
          <p:cNvPr id="7" name="Text 3"/>
          <p:cNvSpPr/>
          <p:nvPr/>
        </p:nvSpPr>
        <p:spPr>
          <a:xfrm>
            <a:off x="791528" y="5757954"/>
            <a:ext cx="4208502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Современный мегаполис, который никогда не спит.</a:t>
            </a:r>
            <a:endParaRPr lang="en-US" sz="1662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124" y="2274746"/>
            <a:ext cx="2744153" cy="272397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191250" y="5208148"/>
            <a:ext cx="224790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Новая Зеландия</a:t>
            </a:r>
            <a:endParaRPr lang="en-US" sz="2078" dirty="0"/>
          </a:p>
        </p:txBody>
      </p:sp>
      <p:sp>
        <p:nvSpPr>
          <p:cNvPr id="10" name="Text 5"/>
          <p:cNvSpPr/>
          <p:nvPr/>
        </p:nvSpPr>
        <p:spPr>
          <a:xfrm>
            <a:off x="5211008" y="5757954"/>
            <a:ext cx="4208502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Зеленая страна с живописными горами, озерами и пляжами.</a:t>
            </a:r>
            <a:endParaRPr lang="en-US" sz="1662" dirty="0"/>
          </a:p>
        </p:txBody>
      </p:sp>
      <p:sp>
        <p:nvSpPr>
          <p:cNvPr id="11" name="Text 6"/>
          <p:cNvSpPr/>
          <p:nvPr/>
        </p:nvSpPr>
        <p:spPr>
          <a:xfrm>
            <a:off x="10679311" y="5208148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Майами, США</a:t>
            </a:r>
            <a:endParaRPr lang="en-US" sz="2078" dirty="0"/>
          </a:p>
        </p:txBody>
      </p:sp>
      <p:sp>
        <p:nvSpPr>
          <p:cNvPr id="12" name="Text 7"/>
          <p:cNvSpPr/>
          <p:nvPr/>
        </p:nvSpPr>
        <p:spPr>
          <a:xfrm>
            <a:off x="9630489" y="5757954"/>
            <a:ext cx="4208502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Знаменитый курорт с кристально-чистыми пляжами и яркой ночной жизнью.</a:t>
            </a:r>
            <a:endParaRPr lang="en-US" sz="1662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206BB-54CD-4F2E-AD50-49AE7A7BB9F1}"/>
              </a:ext>
            </a:extLst>
          </p:cNvPr>
          <p:cNvSpPr txBox="1"/>
          <p:nvPr/>
        </p:nvSpPr>
        <p:spPr>
          <a:xfrm rot="18393856">
            <a:off x="-504642" y="6366401"/>
            <a:ext cx="317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alpha val="39000"/>
                  </a:schemeClr>
                </a:solidFill>
              </a:rPr>
              <a:t>newUROKI.net</a:t>
            </a:r>
          </a:p>
          <a:p>
            <a:pPr algn="ctr"/>
            <a:r>
              <a:rPr lang="ru-RU" sz="1600" dirty="0">
                <a:solidFill>
                  <a:schemeClr val="tx1">
                    <a:alpha val="39000"/>
                  </a:schemeClr>
                </a:solidFill>
              </a:rPr>
              <a:t>Всё для учителя – всё бесплатно!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30D2596-BB50-400A-8E8D-851663D1189A}"/>
              </a:ext>
            </a:extLst>
          </p:cNvPr>
          <p:cNvSpPr txBox="1"/>
          <p:nvPr/>
        </p:nvSpPr>
        <p:spPr>
          <a:xfrm>
            <a:off x="11902885" y="6180946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169088"/>
          </a:xfrm>
          <a:prstGeom prst="rect">
            <a:avLst/>
          </a:prstGeom>
          <a:solidFill>
            <a:srgbClr val="EEEFF5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791528" y="2075955"/>
            <a:ext cx="5783580" cy="68087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Место России в мире</a:t>
            </a:r>
            <a:endParaRPr lang="en-US" sz="4155" dirty="0"/>
          </a:p>
        </p:txBody>
      </p:sp>
      <p:sp>
        <p:nvSpPr>
          <p:cNvPr id="7" name="Shape 3"/>
          <p:cNvSpPr/>
          <p:nvPr/>
        </p:nvSpPr>
        <p:spPr>
          <a:xfrm>
            <a:off x="791528" y="321504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8" name="Text 4"/>
          <p:cNvSpPr/>
          <p:nvPr/>
        </p:nvSpPr>
        <p:spPr>
          <a:xfrm>
            <a:off x="971788" y="3246480"/>
            <a:ext cx="11430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493" dirty="0"/>
          </a:p>
        </p:txBody>
      </p:sp>
      <p:sp>
        <p:nvSpPr>
          <p:cNvPr id="9" name="Text 5"/>
          <p:cNvSpPr/>
          <p:nvPr/>
        </p:nvSpPr>
        <p:spPr>
          <a:xfrm>
            <a:off x="1477447" y="3280518"/>
            <a:ext cx="2110859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Территория</a:t>
            </a:r>
            <a:endParaRPr lang="en-US" sz="2078" dirty="0"/>
          </a:p>
        </p:txBody>
      </p:sp>
      <p:sp>
        <p:nvSpPr>
          <p:cNvPr id="10" name="Text 6"/>
          <p:cNvSpPr/>
          <p:nvPr/>
        </p:nvSpPr>
        <p:spPr>
          <a:xfrm>
            <a:off x="1477447" y="3830324"/>
            <a:ext cx="3522583" cy="754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Россия - самая большая страна в мире.</a:t>
            </a:r>
            <a:endParaRPr lang="en-US" sz="1662" dirty="0"/>
          </a:p>
        </p:txBody>
      </p:sp>
      <p:sp>
        <p:nvSpPr>
          <p:cNvPr id="11" name="Shape 7"/>
          <p:cNvSpPr/>
          <p:nvPr/>
        </p:nvSpPr>
        <p:spPr>
          <a:xfrm>
            <a:off x="5211008" y="321504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2" name="Text 8"/>
          <p:cNvSpPr/>
          <p:nvPr/>
        </p:nvSpPr>
        <p:spPr>
          <a:xfrm>
            <a:off x="5360789" y="3246480"/>
            <a:ext cx="17526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493" dirty="0"/>
          </a:p>
        </p:txBody>
      </p:sp>
      <p:sp>
        <p:nvSpPr>
          <p:cNvPr id="13" name="Text 9"/>
          <p:cNvSpPr/>
          <p:nvPr/>
        </p:nvSpPr>
        <p:spPr>
          <a:xfrm>
            <a:off x="5896928" y="3280518"/>
            <a:ext cx="266700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Богатство ресурсов</a:t>
            </a:r>
            <a:endParaRPr lang="en-US" sz="2078" dirty="0"/>
          </a:p>
        </p:txBody>
      </p:sp>
      <p:sp>
        <p:nvSpPr>
          <p:cNvPr id="14" name="Text 10"/>
          <p:cNvSpPr/>
          <p:nvPr/>
        </p:nvSpPr>
        <p:spPr>
          <a:xfrm>
            <a:off x="5896928" y="3830324"/>
            <a:ext cx="3522583" cy="22628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Россия располагает огромными запасами нефти, газа и других полезных ископаемых, что делает ее важным игроком на мировой арене.</a:t>
            </a:r>
            <a:endParaRPr lang="en-US" sz="1662" dirty="0"/>
          </a:p>
        </p:txBody>
      </p:sp>
      <p:sp>
        <p:nvSpPr>
          <p:cNvPr id="15" name="Shape 11"/>
          <p:cNvSpPr/>
          <p:nvPr/>
        </p:nvSpPr>
        <p:spPr>
          <a:xfrm>
            <a:off x="9630489" y="3215042"/>
            <a:ext cx="474940" cy="471448"/>
          </a:xfrm>
          <a:prstGeom prst="roundRect">
            <a:avLst>
              <a:gd name="adj" fmla="val 26865"/>
            </a:avLst>
          </a:prstGeom>
          <a:solidFill>
            <a:srgbClr val="EEEFF5"/>
          </a:solidFill>
          <a:ln/>
        </p:spPr>
      </p:sp>
      <p:sp>
        <p:nvSpPr>
          <p:cNvPr id="16" name="Text 12"/>
          <p:cNvSpPr/>
          <p:nvPr/>
        </p:nvSpPr>
        <p:spPr>
          <a:xfrm>
            <a:off x="9784080" y="3246480"/>
            <a:ext cx="167640" cy="4084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41"/>
              </a:lnSpc>
              <a:buNone/>
            </a:pPr>
            <a:r>
              <a:rPr lang="en-US" sz="2493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3</a:t>
            </a:r>
            <a:endParaRPr lang="en-US" sz="2493" dirty="0"/>
          </a:p>
        </p:txBody>
      </p:sp>
      <p:sp>
        <p:nvSpPr>
          <p:cNvPr id="17" name="Text 13"/>
          <p:cNvSpPr/>
          <p:nvPr/>
        </p:nvSpPr>
        <p:spPr>
          <a:xfrm>
            <a:off x="10316408" y="3280518"/>
            <a:ext cx="323850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Политическое влияние</a:t>
            </a:r>
            <a:endParaRPr lang="en-US" sz="2078" dirty="0"/>
          </a:p>
        </p:txBody>
      </p:sp>
      <p:sp>
        <p:nvSpPr>
          <p:cNvPr id="18" name="Text 14"/>
          <p:cNvSpPr/>
          <p:nvPr/>
        </p:nvSpPr>
        <p:spPr>
          <a:xfrm>
            <a:off x="10316408" y="3830324"/>
            <a:ext cx="3522583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Ведущее государство СНГ, постоянный член Совета Безопасности ООН.</a:t>
            </a:r>
            <a:endParaRPr lang="en-US" sz="1662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DE65DD-A32C-487B-B16B-A85B4AD92B40}"/>
              </a:ext>
            </a:extLst>
          </p:cNvPr>
          <p:cNvSpPr txBox="1"/>
          <p:nvPr/>
        </p:nvSpPr>
        <p:spPr>
          <a:xfrm rot="18393856">
            <a:off x="-504642" y="6366401"/>
            <a:ext cx="317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alpha val="39000"/>
                  </a:schemeClr>
                </a:solidFill>
              </a:rPr>
              <a:t>newUROKI.net</a:t>
            </a:r>
          </a:p>
          <a:p>
            <a:pPr algn="ctr"/>
            <a:r>
              <a:rPr lang="ru-RU" sz="1600" dirty="0">
                <a:solidFill>
                  <a:schemeClr val="tx1">
                    <a:alpha val="39000"/>
                  </a:schemeClr>
                </a:solidFill>
              </a:rPr>
              <a:t>Всё для учителя – всё бесплатно!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373F0E2-FFC9-432B-B170-5FD3F1AAC1FC}"/>
              </a:ext>
            </a:extLst>
          </p:cNvPr>
          <p:cNvSpPr txBox="1"/>
          <p:nvPr/>
        </p:nvSpPr>
        <p:spPr>
          <a:xfrm>
            <a:off x="11902885" y="6180946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alpha val="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791528" y="1819371"/>
            <a:ext cx="13047345" cy="13617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02"/>
              </a:lnSpc>
              <a:buNone/>
            </a:pPr>
            <a:r>
              <a:rPr lang="en-US" sz="4155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Значение политической карты мира для глобальных процессов</a:t>
            </a:r>
            <a:endParaRPr lang="en-US" sz="4155" dirty="0"/>
          </a:p>
        </p:txBody>
      </p:sp>
      <p:sp>
        <p:nvSpPr>
          <p:cNvPr id="5" name="Shape 2"/>
          <p:cNvSpPr/>
          <p:nvPr/>
        </p:nvSpPr>
        <p:spPr>
          <a:xfrm>
            <a:off x="791528" y="3495382"/>
            <a:ext cx="4208502" cy="2854335"/>
          </a:xfrm>
          <a:prstGeom prst="roundRect">
            <a:avLst>
              <a:gd name="adj" fmla="val 4437"/>
            </a:avLst>
          </a:prstGeom>
          <a:solidFill>
            <a:srgbClr val="EEEFF5"/>
          </a:solidFill>
          <a:ln/>
        </p:spPr>
      </p:sp>
      <p:sp>
        <p:nvSpPr>
          <p:cNvPr id="6" name="Text 3"/>
          <p:cNvSpPr/>
          <p:nvPr/>
        </p:nvSpPr>
        <p:spPr>
          <a:xfrm>
            <a:off x="1002506" y="3704809"/>
            <a:ext cx="329184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Глобальные отношения</a:t>
            </a:r>
            <a:endParaRPr lang="en-US" sz="2078" dirty="0"/>
          </a:p>
        </p:txBody>
      </p:sp>
      <p:sp>
        <p:nvSpPr>
          <p:cNvPr id="7" name="Text 4"/>
          <p:cNvSpPr/>
          <p:nvPr/>
        </p:nvSpPr>
        <p:spPr>
          <a:xfrm>
            <a:off x="1002506" y="4254615"/>
            <a:ext cx="3786545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Политическая карта мира помогает в понимании международных отношений и взаимодействий между государствами.</a:t>
            </a:r>
            <a:endParaRPr lang="en-US" sz="1662" dirty="0"/>
          </a:p>
        </p:txBody>
      </p:sp>
      <p:sp>
        <p:nvSpPr>
          <p:cNvPr id="8" name="Shape 5"/>
          <p:cNvSpPr/>
          <p:nvPr/>
        </p:nvSpPr>
        <p:spPr>
          <a:xfrm>
            <a:off x="5211008" y="3495382"/>
            <a:ext cx="4208502" cy="2854335"/>
          </a:xfrm>
          <a:prstGeom prst="roundRect">
            <a:avLst>
              <a:gd name="adj" fmla="val 4437"/>
            </a:avLst>
          </a:prstGeom>
          <a:solidFill>
            <a:srgbClr val="EEEFF5"/>
          </a:solidFill>
          <a:ln/>
        </p:spPr>
      </p:sp>
      <p:sp>
        <p:nvSpPr>
          <p:cNvPr id="9" name="Text 6"/>
          <p:cNvSpPr/>
          <p:nvPr/>
        </p:nvSpPr>
        <p:spPr>
          <a:xfrm>
            <a:off x="5421987" y="3704809"/>
            <a:ext cx="354330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Миграционные процессы</a:t>
            </a:r>
            <a:endParaRPr lang="en-US" sz="2078" dirty="0"/>
          </a:p>
        </p:txBody>
      </p:sp>
      <p:sp>
        <p:nvSpPr>
          <p:cNvPr id="10" name="Text 7"/>
          <p:cNvSpPr/>
          <p:nvPr/>
        </p:nvSpPr>
        <p:spPr>
          <a:xfrm>
            <a:off x="5421987" y="4254615"/>
            <a:ext cx="3786545" cy="113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Карта мира используется для анализа миграционных процессов и их последствий.</a:t>
            </a:r>
            <a:endParaRPr lang="en-US" sz="1662" dirty="0"/>
          </a:p>
        </p:txBody>
      </p:sp>
      <p:sp>
        <p:nvSpPr>
          <p:cNvPr id="11" name="Shape 8"/>
          <p:cNvSpPr/>
          <p:nvPr/>
        </p:nvSpPr>
        <p:spPr>
          <a:xfrm>
            <a:off x="9630489" y="3495382"/>
            <a:ext cx="4208502" cy="2854335"/>
          </a:xfrm>
          <a:prstGeom prst="roundRect">
            <a:avLst>
              <a:gd name="adj" fmla="val 4437"/>
            </a:avLst>
          </a:prstGeom>
          <a:solidFill>
            <a:srgbClr val="EEEFF5"/>
          </a:solidFill>
          <a:ln/>
        </p:spPr>
      </p:sp>
      <p:sp>
        <p:nvSpPr>
          <p:cNvPr id="12" name="Text 9"/>
          <p:cNvSpPr/>
          <p:nvPr/>
        </p:nvSpPr>
        <p:spPr>
          <a:xfrm>
            <a:off x="9841468" y="3704809"/>
            <a:ext cx="3589020" cy="3403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1"/>
              </a:lnSpc>
              <a:buNone/>
            </a:pPr>
            <a:r>
              <a:rPr lang="en-US" sz="2078" b="1" dirty="0">
                <a:solidFill>
                  <a:srgbClr val="396AF1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Экономические процессы</a:t>
            </a:r>
            <a:endParaRPr lang="en-US" sz="2078" dirty="0"/>
          </a:p>
        </p:txBody>
      </p:sp>
      <p:sp>
        <p:nvSpPr>
          <p:cNvPr id="13" name="Text 10"/>
          <p:cNvSpPr/>
          <p:nvPr/>
        </p:nvSpPr>
        <p:spPr>
          <a:xfrm>
            <a:off x="9841468" y="4254615"/>
            <a:ext cx="3786545" cy="18856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92"/>
              </a:lnSpc>
              <a:buNone/>
            </a:pPr>
            <a:r>
              <a:rPr lang="en-US" sz="1662" dirty="0">
                <a:solidFill>
                  <a:srgbClr val="27252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Карта мира позволяет увидеть экономические процессы, информацию о рынках и оличных видах деятельности в разных регионах мира.</a:t>
            </a:r>
            <a:endParaRPr lang="en-US" sz="1662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19A70C-4C71-433D-82E9-F2C0FBACC04D}"/>
              </a:ext>
            </a:extLst>
          </p:cNvPr>
          <p:cNvSpPr txBox="1"/>
          <p:nvPr/>
        </p:nvSpPr>
        <p:spPr>
          <a:xfrm rot="18393856">
            <a:off x="-504642" y="6366401"/>
            <a:ext cx="3170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alpha val="39000"/>
                  </a:schemeClr>
                </a:solidFill>
              </a:rPr>
              <a:t>newUROKI.net</a:t>
            </a:r>
          </a:p>
          <a:p>
            <a:pPr algn="ctr"/>
            <a:r>
              <a:rPr lang="ru-RU" sz="1600" dirty="0">
                <a:solidFill>
                  <a:schemeClr val="tx1">
                    <a:alpha val="39000"/>
                  </a:schemeClr>
                </a:solidFill>
              </a:rPr>
              <a:t>Всё для учителя – всё бесплатно!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459</Words>
  <Application>Microsoft Office PowerPoint</Application>
  <PresentationFormat>Произвольный</PresentationFormat>
  <Paragraphs>84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Barlow</vt:lpstr>
      <vt:lpstr>Calibri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2023-07-05T08:31:59Z</dcterms:created>
  <dcterms:modified xsi:type="dcterms:W3CDTF">2023-07-05T20:03:28Z</dcterms:modified>
</cp:coreProperties>
</file>