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88" d="100"/>
          <a:sy n="88" d="100"/>
        </p:scale>
        <p:origin x="68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0239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ewuroki.net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newuroki.net/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ewuroki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uroki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newuroki.net/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ewuroki.n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newuroki.ne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3199" y="458145"/>
            <a:ext cx="7477601" cy="172033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823"/>
              </a:lnSpc>
              <a:buNone/>
            </a:pPr>
            <a:r>
              <a:rPr lang="en-US" sz="5249" b="1" kern="0" spc="-157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День солидарности в борьбе с терроризмом</a:t>
            </a:r>
            <a:endParaRPr lang="en-US" sz="52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33199" y="2509281"/>
            <a:ext cx="7477601" cy="1587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Сегодня мы обсудим знаковые события в истории терроризма, а также современные вызовы и угрозы терроризма. Мы также рассмотрим краткий обзор истории "Дня солидарности в борьбе с терроризмом" и трагедию в Беслане.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0"/>
            <a:ext cx="5943600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CD6674-D3B9-4991-B2B8-D662CF8D1D24}"/>
              </a:ext>
            </a:extLst>
          </p:cNvPr>
          <p:cNvSpPr txBox="1"/>
          <p:nvPr/>
        </p:nvSpPr>
        <p:spPr>
          <a:xfrm>
            <a:off x="844086" y="4346905"/>
            <a:ext cx="679268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Презентация для классного часа по теме: </a:t>
            </a: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"День солидарности в борьбе с терроризмом"</a:t>
            </a:r>
          </a:p>
          <a:p>
            <a:pPr algn="ctr"/>
            <a:r>
              <a:rPr lang="en-US" sz="2000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для учителя – всё бесплатно!</a:t>
            </a:r>
          </a:p>
          <a:p>
            <a:pPr algn="ctr"/>
            <a:endParaRPr lang="ru-RU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17D644-DD17-4EA4-B26B-5E4F70580F67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583168" y="1626963"/>
            <a:ext cx="4118253" cy="50170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3980"/>
              </a:lnSpc>
              <a:buNone/>
            </a:pPr>
            <a:r>
              <a:rPr lang="en-US" sz="3062" b="1" kern="0" spc="-92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Современные угрозы</a:t>
            </a:r>
            <a:endParaRPr lang="en-US" sz="306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168" y="2468336"/>
            <a:ext cx="4332446" cy="265790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583168" y="5319126"/>
            <a:ext cx="1648182" cy="2507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531" b="1" kern="0" spc="-46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Кибертерроризм</a:t>
            </a:r>
            <a:endParaRPr lang="en-US" sz="153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583168" y="5708789"/>
            <a:ext cx="4332446" cy="8332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4"/>
              </a:lnSpc>
              <a:buNone/>
            </a:pPr>
            <a:r>
              <a:rPr lang="en-US" sz="1225" kern="0" spc="-2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Стоит задуматься: какие технологии террористы используют и какая угроза таится в мире цифровых технологий?</a:t>
            </a:r>
            <a:endParaRPr lang="en-US" sz="12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58" y="2468336"/>
            <a:ext cx="4332565" cy="265802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148858" y="5319244"/>
            <a:ext cx="2268498" cy="2507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531" b="1" kern="0" spc="-46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Гражданские движения</a:t>
            </a:r>
            <a:endParaRPr lang="en-US" sz="153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5148858" y="5708907"/>
            <a:ext cx="4332565" cy="8332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4"/>
              </a:lnSpc>
              <a:buNone/>
            </a:pPr>
            <a:r>
              <a:rPr lang="en-US" sz="1225" kern="0" spc="-2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Часто протестующие используют тактики, близкие к терроризму, и вызывают глобальный дисбаланс. Яркий пример - "навальнисты"</a:t>
            </a:r>
            <a:endParaRPr lang="en-US" sz="12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4667" y="2468336"/>
            <a:ext cx="4332565" cy="2658027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714667" y="5319244"/>
            <a:ext cx="2386370" cy="25079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1990"/>
              </a:lnSpc>
              <a:buNone/>
            </a:pPr>
            <a:r>
              <a:rPr lang="en-US" sz="1531" b="1" kern="0" spc="-46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Террористические атаки</a:t>
            </a:r>
            <a:endParaRPr lang="en-US" sz="153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8"/>
          <p:cNvSpPr/>
          <p:nvPr/>
        </p:nvSpPr>
        <p:spPr>
          <a:xfrm>
            <a:off x="9714667" y="5708907"/>
            <a:ext cx="4332565" cy="83321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204"/>
              </a:lnSpc>
              <a:buNone/>
            </a:pPr>
            <a:r>
              <a:rPr lang="en-US" sz="1225" kern="0" spc="-2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Каковы тенденции в террористических атаках? Насколько эффективна работа силовых структур в противодействии террористам?</a:t>
            </a:r>
            <a:endParaRPr lang="en-US" sz="1225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DF1840-27AE-4CF6-A77A-EE1D36AE4785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3199" y="1169697"/>
            <a:ext cx="6105644" cy="71680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686"/>
              </a:lnSpc>
              <a:buNone/>
            </a:pPr>
            <a:r>
              <a:rPr lang="en-US" sz="4374" b="1" kern="0" spc="-131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Причины и проявления</a:t>
            </a:r>
            <a:endParaRPr lang="en-US" sz="43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33199" y="2371659"/>
            <a:ext cx="6370915" cy="2203597"/>
          </a:xfrm>
          <a:prstGeom prst="roundRect">
            <a:avLst>
              <a:gd name="adj" fmla="val 2490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1062990" y="2599760"/>
            <a:ext cx="2221944" cy="7166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Неравенство 
общества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1062990" y="3514883"/>
            <a:ext cx="5911334" cy="7937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Эта проблема является одной из главных причин террористической угрозы во всем мире.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426285" y="2371659"/>
            <a:ext cx="6370915" cy="2203597"/>
          </a:xfrm>
          <a:prstGeom prst="roundRect">
            <a:avLst>
              <a:gd name="adj" fmla="val 2490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7656076" y="2599760"/>
            <a:ext cx="3345537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Религиозные Конфликты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656076" y="3156539"/>
            <a:ext cx="5911334" cy="11906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Религиозные конфликты на протяжении веков являются одной из главных причин террористической угрозы в мире.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833199" y="4795794"/>
            <a:ext cx="6370915" cy="2203597"/>
          </a:xfrm>
          <a:prstGeom prst="roundRect">
            <a:avLst>
              <a:gd name="adj" fmla="val 2490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1062990" y="5023895"/>
            <a:ext cx="3883700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Политическое Недовольство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1062990" y="5580674"/>
            <a:ext cx="5911334" cy="7937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Политическое недовольство населения может приводить к более высокому уровню терроризма.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426285" y="4795794"/>
            <a:ext cx="6370915" cy="2203597"/>
          </a:xfrm>
          <a:prstGeom prst="roundRect">
            <a:avLst>
              <a:gd name="adj" fmla="val 2490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15" name="Text 13"/>
          <p:cNvSpPr/>
          <p:nvPr/>
        </p:nvSpPr>
        <p:spPr>
          <a:xfrm>
            <a:off x="7656076" y="5023895"/>
            <a:ext cx="4118491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Идеологическое Беспокойство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656076" y="5580674"/>
            <a:ext cx="5911334" cy="11906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Идеологическое беспокойство, вызываемое культурными различиями или социальными противоречиями, также может приводить к терроризму.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C7E6BB-698B-4ABD-B559-218166E3355B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33199" y="796108"/>
            <a:ext cx="9395698" cy="71680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686"/>
              </a:lnSpc>
              <a:buNone/>
            </a:pPr>
            <a:r>
              <a:rPr lang="en-US" sz="4374" b="1" kern="0" spc="-131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Террористическая угроза в России</a:t>
            </a:r>
            <a:endParaRPr lang="en-US" sz="43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hape 3"/>
          <p:cNvSpPr/>
          <p:nvPr/>
        </p:nvSpPr>
        <p:spPr>
          <a:xfrm>
            <a:off x="833199" y="2328876"/>
            <a:ext cx="12964001" cy="44084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6" name="Shape 4"/>
          <p:cNvSpPr/>
          <p:nvPr/>
        </p:nvSpPr>
        <p:spPr>
          <a:xfrm>
            <a:off x="2018526" y="2328876"/>
            <a:ext cx="44410" cy="771880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7" name="Shape 5"/>
          <p:cNvSpPr/>
          <p:nvPr/>
        </p:nvSpPr>
        <p:spPr>
          <a:xfrm>
            <a:off x="1790819" y="2080801"/>
            <a:ext cx="499943" cy="496267"/>
          </a:xfrm>
          <a:prstGeom prst="roundRect">
            <a:avLst>
              <a:gd name="adj" fmla="val 11055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1961912" y="2113893"/>
            <a:ext cx="157758" cy="4299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412"/>
              </a:lnSpc>
              <a:buNone/>
            </a:pPr>
            <a:r>
              <a:rPr lang="en-US" sz="2624" b="1" kern="0" spc="-79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1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1055370" y="3321410"/>
            <a:ext cx="1970723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1999 год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1055370" y="3878190"/>
            <a:ext cx="1970723" cy="1587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Атака на жилые массивы в Москве. 200 человек погибло.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4655760" y="2328876"/>
            <a:ext cx="44410" cy="771880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12" name="Shape 10"/>
          <p:cNvSpPr/>
          <p:nvPr/>
        </p:nvSpPr>
        <p:spPr>
          <a:xfrm>
            <a:off x="4428053" y="2080801"/>
            <a:ext cx="499943" cy="496267"/>
          </a:xfrm>
          <a:prstGeom prst="roundRect">
            <a:avLst>
              <a:gd name="adj" fmla="val 11055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13" name="Text 11"/>
          <p:cNvSpPr/>
          <p:nvPr/>
        </p:nvSpPr>
        <p:spPr>
          <a:xfrm>
            <a:off x="4580096" y="2113893"/>
            <a:ext cx="195858" cy="4299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412"/>
              </a:lnSpc>
              <a:buNone/>
            </a:pPr>
            <a:r>
              <a:rPr lang="en-US" sz="2624" b="1" kern="0" spc="-79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3692604" y="3321410"/>
            <a:ext cx="1970723" cy="71668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2002-2003 годы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3692604" y="4236533"/>
            <a:ext cx="1970723" cy="23812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Солдаты похищены и застрелены террористами в зоне боевых действий в Чечне.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7292995" y="2328876"/>
            <a:ext cx="44410" cy="771880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17" name="Shape 15"/>
          <p:cNvSpPr/>
          <p:nvPr/>
        </p:nvSpPr>
        <p:spPr>
          <a:xfrm>
            <a:off x="7065288" y="2080801"/>
            <a:ext cx="499943" cy="496267"/>
          </a:xfrm>
          <a:prstGeom prst="roundRect">
            <a:avLst>
              <a:gd name="adj" fmla="val 11055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7213521" y="2113893"/>
            <a:ext cx="203478" cy="4299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412"/>
              </a:lnSpc>
              <a:buNone/>
            </a:pPr>
            <a:r>
              <a:rPr lang="en-US" sz="2624" b="1" kern="0" spc="-79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3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6329839" y="3321410"/>
            <a:ext cx="1970723" cy="107502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2004 Трагедия в Беслане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329839" y="4594876"/>
            <a:ext cx="1970723" cy="27781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Боевики захватили школу №1 и в течение нескольких дней держали взрослых и детей в заложниках. 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9930229" y="2328876"/>
            <a:ext cx="44410" cy="771880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22" name="Shape 20"/>
          <p:cNvSpPr/>
          <p:nvPr/>
        </p:nvSpPr>
        <p:spPr>
          <a:xfrm>
            <a:off x="9702522" y="2080801"/>
            <a:ext cx="499943" cy="496267"/>
          </a:xfrm>
          <a:prstGeom prst="roundRect">
            <a:avLst>
              <a:gd name="adj" fmla="val 11055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23" name="Text 21"/>
          <p:cNvSpPr/>
          <p:nvPr/>
        </p:nvSpPr>
        <p:spPr>
          <a:xfrm>
            <a:off x="9843135" y="2113893"/>
            <a:ext cx="218718" cy="4299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412"/>
              </a:lnSpc>
              <a:buNone/>
            </a:pPr>
            <a:r>
              <a:rPr lang="en-US" sz="2624" b="1" kern="0" spc="-79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4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8967073" y="3321410"/>
            <a:ext cx="1970723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2010 год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8967073" y="3878190"/>
            <a:ext cx="1970723" cy="1587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Нападение на аэропорт "Домодедово". 36 человек погибли.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Shape 24"/>
          <p:cNvSpPr/>
          <p:nvPr/>
        </p:nvSpPr>
        <p:spPr>
          <a:xfrm>
            <a:off x="12567464" y="2328876"/>
            <a:ext cx="44410" cy="771880"/>
          </a:xfrm>
          <a:prstGeom prst="rect">
            <a:avLst/>
          </a:prstGeom>
          <a:solidFill>
            <a:srgbClr val="140099"/>
          </a:solidFill>
          <a:ln/>
        </p:spPr>
      </p:sp>
      <p:sp>
        <p:nvSpPr>
          <p:cNvPr id="27" name="Shape 25"/>
          <p:cNvSpPr/>
          <p:nvPr/>
        </p:nvSpPr>
        <p:spPr>
          <a:xfrm>
            <a:off x="12339757" y="2080801"/>
            <a:ext cx="499943" cy="496267"/>
          </a:xfrm>
          <a:prstGeom prst="roundRect">
            <a:avLst>
              <a:gd name="adj" fmla="val 11055"/>
            </a:avLst>
          </a:prstGeom>
          <a:solidFill>
            <a:srgbClr val="110080"/>
          </a:solidFill>
          <a:ln w="7620">
            <a:solidFill>
              <a:srgbClr val="140099"/>
            </a:solidFill>
            <a:prstDash val="solid"/>
          </a:ln>
        </p:spPr>
      </p:sp>
      <p:sp>
        <p:nvSpPr>
          <p:cNvPr id="28" name="Text 26"/>
          <p:cNvSpPr/>
          <p:nvPr/>
        </p:nvSpPr>
        <p:spPr>
          <a:xfrm>
            <a:off x="12484179" y="2113893"/>
            <a:ext cx="211098" cy="4299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412"/>
              </a:lnSpc>
              <a:buNone/>
            </a:pPr>
            <a:r>
              <a:rPr lang="en-US" sz="2624" b="1" kern="0" spc="-79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5</a:t>
            </a:r>
            <a:endParaRPr lang="en-US" sz="262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1604308" y="3321410"/>
            <a:ext cx="1970723" cy="3583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843"/>
              </a:lnSpc>
              <a:buNone/>
            </a:pPr>
            <a:r>
              <a:rPr lang="en-US" sz="2187" b="1" kern="0" spc="-66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2018 год</a:t>
            </a:r>
            <a:endParaRPr lang="en-US" sz="218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 28"/>
          <p:cNvSpPr/>
          <p:nvPr/>
        </p:nvSpPr>
        <p:spPr>
          <a:xfrm>
            <a:off x="11604308" y="3878190"/>
            <a:ext cx="1970723" cy="158748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Взрыв метро в Санкт-Петербурге. 15 человек погибло.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491BD82-06C2-4AAA-A24E-D0E1F8A16D08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18793" y="596017"/>
            <a:ext cx="8607028" cy="7043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588"/>
              </a:lnSpc>
              <a:buNone/>
            </a:pPr>
            <a:r>
              <a:rPr lang="en-US" sz="4298" b="1" kern="0" spc="-129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Значимость единства и согласия</a:t>
            </a:r>
            <a:endParaRPr lang="en-US" sz="4298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 0"/>
          <p:cNvPicPr>
            <a:picLocks/>
          </p:cNvPicPr>
          <p:nvPr/>
        </p:nvPicPr>
        <p:blipFill>
          <a:blip r:embed="rId3"/>
          <a:srcRect/>
          <a:stretch/>
        </p:blipFill>
        <p:spPr>
          <a:xfrm>
            <a:off x="819089" y="1777179"/>
            <a:ext cx="6332400" cy="388440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818793" y="5933108"/>
            <a:ext cx="2183487" cy="3520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4"/>
              </a:lnSpc>
              <a:buNone/>
            </a:pPr>
            <a:r>
              <a:rPr lang="en-US" sz="2149" b="1" kern="0" spc="-64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Единство</a:t>
            </a:r>
            <a:endParaRPr lang="en-US" sz="21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818793" y="6480195"/>
            <a:ext cx="6332696" cy="11704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095"/>
              </a:lnSpc>
              <a:buNone/>
            </a:pPr>
            <a:r>
              <a:rPr lang="en-US" sz="1719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Чтобы успешно бороться с террористической угрозой, нам нужно объединиться и представлять политическую, культурную, религиозную гармонию.</a:t>
            </a:r>
            <a:endParaRPr lang="en-US" sz="17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911" y="1777179"/>
            <a:ext cx="6332696" cy="3885044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7478911" y="5933108"/>
            <a:ext cx="2183487" cy="35207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4"/>
              </a:lnSpc>
              <a:buNone/>
            </a:pPr>
            <a:r>
              <a:rPr lang="en-US" sz="2149" b="1" kern="0" spc="-64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Согласие</a:t>
            </a:r>
            <a:endParaRPr lang="en-US" sz="21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7478911" y="6480195"/>
            <a:ext cx="6332696" cy="7802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3095"/>
              </a:lnSpc>
              <a:buNone/>
            </a:pPr>
            <a:r>
              <a:rPr lang="en-US" sz="1719" kern="0" spc="-34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Нам нужно воспитывать согласие для того, чтобы мирно решать противоречия в рамках общества.</a:t>
            </a:r>
            <a:endParaRPr lang="en-US" sz="171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5BF480-ABBB-4259-931E-6DFF69694376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6319599" y="2011662"/>
            <a:ext cx="7477601" cy="14336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686"/>
              </a:lnSpc>
              <a:buNone/>
            </a:pPr>
            <a:r>
              <a:rPr lang="en-US" sz="4374" b="1" kern="0" spc="-131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День солидарности в борьбе с терроризмом</a:t>
            </a:r>
            <a:endParaRPr lang="en-US" sz="43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319599" y="3776076"/>
            <a:ext cx="7477601" cy="238123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3 сентября, в России и многих других странах мира отмечается День солидарности в борьбе с терроризмом. Этот памятный день возник в России в связи с трагическими событиями в Беслане в 2004 году. В этот день проводятся учения и мероприятия, направленные на профилактику террористических действий, расширение международного сотрудничества в борьбе с терроризмом.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0CFA0B9-0AFC-4C68-B3CD-2FA1A4BE2838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169088"/>
          </a:xfrm>
          <a:prstGeom prst="rect">
            <a:avLst/>
          </a:prstGeom>
          <a:solidFill>
            <a:srgbClr val="0C0C0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2525"/>
          </a:solidFill>
          <a:ln w="7620">
            <a:solidFill>
              <a:srgbClr val="56515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8148399" y="1416353"/>
            <a:ext cx="5648801" cy="14336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686"/>
              </a:lnSpc>
              <a:buNone/>
            </a:pPr>
            <a:r>
              <a:rPr lang="en-US" sz="4374" b="1" kern="0" spc="-131" dirty="0">
                <a:solidFill>
                  <a:srgbClr val="FFFFF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Заключительные слова</a:t>
            </a:r>
            <a:endParaRPr lang="en-US" sz="437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148399" y="3180768"/>
            <a:ext cx="5648801" cy="357184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3149"/>
              </a:lnSpc>
              <a:buNone/>
            </a:pPr>
            <a:r>
              <a:rPr lang="en-US" sz="1750" kern="0" spc="-35" dirty="0">
                <a:solidFill>
                  <a:srgbClr val="E5E0DF"/>
                </a:solidFill>
                <a:latin typeface="Arial" panose="020B0604020202020204" pitchFamily="34" charset="0"/>
                <a:ea typeface="Inter" pitchFamily="34" charset="-122"/>
                <a:cs typeface="Arial" panose="020B0604020202020204" pitchFamily="34" charset="0"/>
              </a:rPr>
              <a:t>Каковы причины терроризма? Каковы последствия террористических актов? Какие меры принимают правительства и организации для противодействия терроризму? Все эти вопросы должны занимать нашу внимание. Мы должны помнить о трагических событиях в Беслане и будем творить светлое будущее для наших детей, воспитывая в них любовь и уважение к жизни. Вместе мы можем отстоять мир, свободу и гармонию!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7315200" cy="84255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E4EE14-81B6-410E-B2EB-66211AF8A638}"/>
              </a:ext>
            </a:extLst>
          </p:cNvPr>
          <p:cNvSpPr txBox="1"/>
          <p:nvPr/>
        </p:nvSpPr>
        <p:spPr>
          <a:xfrm>
            <a:off x="12556031" y="7206343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chemeClr val="bg1">
                    <a:alpha val="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newUROKI.net</a:t>
            </a:r>
            <a:endParaRPr lang="ru-RU" dirty="0">
              <a:solidFill>
                <a:schemeClr val="bg1">
                  <a:alpha val="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468</Words>
  <Application>Microsoft Office PowerPoint</Application>
  <PresentationFormat>Произвольный</PresentationFormat>
  <Paragraphs>61</Paragraphs>
  <Slides>7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2023-07-24T07:55:32Z</dcterms:created>
  <dcterms:modified xsi:type="dcterms:W3CDTF">2023-07-24T08:05:54Z</dcterms:modified>
</cp:coreProperties>
</file>