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27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6423779" y="2037190"/>
            <a:ext cx="7269242" cy="1935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676"/>
              </a:lnSpc>
              <a:buNone/>
            </a:pPr>
            <a:r>
              <a:rPr lang="en-US" sz="590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Географическое положение России</a:t>
            </a:r>
            <a:endParaRPr lang="en-US" sz="59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423779" y="4344792"/>
            <a:ext cx="7269242" cy="1786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– большая и удивительная страна с разнообразной природой и уникальными географическими особенностями. Давайте погрузимся в изучение этого увлекательного предмета!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74B684-49D1-45F5-8E12-623679CCEE48}"/>
              </a:ext>
            </a:extLst>
          </p:cNvPr>
          <p:cNvSpPr txBox="1"/>
          <p:nvPr/>
        </p:nvSpPr>
        <p:spPr>
          <a:xfrm rot="18161269">
            <a:off x="12194580" y="6625479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tx1">
                    <a:alpha val="6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A6895-6835-4F19-8227-155253F6B7F7}"/>
              </a:ext>
            </a:extLst>
          </p:cNvPr>
          <p:cNvSpPr txBox="1"/>
          <p:nvPr/>
        </p:nvSpPr>
        <p:spPr>
          <a:xfrm>
            <a:off x="1846286" y="758659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887968" y="837710"/>
            <a:ext cx="11475720" cy="7639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60"/>
              </a:lnSpc>
              <a:buNone/>
            </a:pPr>
            <a:r>
              <a:rPr lang="en-US" sz="466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Местоположение России на карте мира</a:t>
            </a:r>
            <a:endParaRPr lang="en-US" sz="4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081" y="2118739"/>
            <a:ext cx="3078599" cy="305596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74050" y="5468514"/>
            <a:ext cx="3954780" cy="3818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0"/>
              </a:lnSpc>
              <a:buNone/>
            </a:pPr>
            <a:r>
              <a:rPr lang="en-US" sz="233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Крупнейшая страна в мире</a:t>
            </a:r>
            <a:endParaRPr lang="en-US" sz="23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87968" y="6061931"/>
            <a:ext cx="4126944" cy="1269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6"/>
              </a:lnSpc>
              <a:buNone/>
            </a:pPr>
            <a:r>
              <a:rPr lang="en-US" sz="186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находится в северной части Евразии и является самой обширной страной на планете.</a:t>
            </a:r>
            <a:endParaRPr lang="en-US" sz="18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841" y="2118739"/>
            <a:ext cx="3078599" cy="30559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94960" y="5468514"/>
            <a:ext cx="3840480" cy="3818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0"/>
              </a:lnSpc>
              <a:buNone/>
            </a:pPr>
            <a:r>
              <a:rPr lang="en-US" sz="233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Наше место на карте мира</a:t>
            </a:r>
            <a:endParaRPr lang="en-US" sz="23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251728" y="6061931"/>
            <a:ext cx="4126944" cy="846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6"/>
              </a:lnSpc>
              <a:buNone/>
            </a:pPr>
            <a:r>
              <a:rPr lang="en-US" sz="186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Она расположена на 1/8 всей суши и на 1/7 всей площади Земли.</a:t>
            </a:r>
            <a:endParaRPr lang="en-US" sz="18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601" y="2118739"/>
            <a:ext cx="3078599" cy="305596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41600" y="5468514"/>
            <a:ext cx="3474720" cy="3818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0"/>
              </a:lnSpc>
              <a:buNone/>
            </a:pPr>
            <a:r>
              <a:rPr lang="en-US" sz="233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Россия и другие страны</a:t>
            </a:r>
            <a:endParaRPr lang="en-US" sz="23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615488" y="6061931"/>
            <a:ext cx="4126944" cy="1269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6"/>
              </a:lnSpc>
              <a:buNone/>
            </a:pPr>
            <a:r>
              <a:rPr lang="en-US" sz="186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имеет общую границу с 18 странами, включая Китай, США и Финляндию.</a:t>
            </a:r>
            <a:endParaRPr lang="en-US" sz="18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6C7C2-88BB-4E0B-834C-D238B2E63D81}"/>
              </a:ext>
            </a:extLst>
          </p:cNvPr>
          <p:cNvSpPr txBox="1"/>
          <p:nvPr/>
        </p:nvSpPr>
        <p:spPr>
          <a:xfrm rot="18161269">
            <a:off x="12194580" y="6625479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tx1">
                    <a:alpha val="6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56BD26-372A-44D6-98EA-D96DCD701916}"/>
              </a:ext>
            </a:extLst>
          </p:cNvPr>
          <p:cNvSpPr txBox="1"/>
          <p:nvPr/>
        </p:nvSpPr>
        <p:spPr>
          <a:xfrm>
            <a:off x="1846286" y="758659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937379" y="1283511"/>
            <a:ext cx="12405360" cy="806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7"/>
              </a:lnSpc>
              <a:buNone/>
            </a:pPr>
            <a:r>
              <a:rPr lang="en-US" sz="492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Территория России: площадь и границы</a:t>
            </a:r>
            <a:endParaRPr lang="en-US" sz="4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937379" y="2635689"/>
            <a:ext cx="4085273" cy="4249770"/>
          </a:xfrm>
          <a:prstGeom prst="roundRect">
            <a:avLst>
              <a:gd name="adj" fmla="val 3671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1187291" y="2883764"/>
            <a:ext cx="2499717" cy="40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8"/>
              </a:lnSpc>
              <a:buNone/>
            </a:pPr>
            <a:r>
              <a:rPr lang="en-US" sz="246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Площадь</a:t>
            </a:r>
            <a:endParaRPr lang="en-US" sz="24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87291" y="3510155"/>
            <a:ext cx="3585448" cy="13402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занимает более 17% всей суши и имеет площадь в 17 миллионов км².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72564" y="2635689"/>
            <a:ext cx="4085273" cy="4249770"/>
          </a:xfrm>
          <a:prstGeom prst="roundRect">
            <a:avLst>
              <a:gd name="adj" fmla="val 3671"/>
            </a:avLst>
          </a:prstGeom>
          <a:solidFill>
            <a:srgbClr val="FFE0E0"/>
          </a:solidFill>
          <a:ln/>
        </p:spPr>
      </p:sp>
      <p:sp>
        <p:nvSpPr>
          <p:cNvPr id="9" name="Text 6"/>
          <p:cNvSpPr/>
          <p:nvPr/>
        </p:nvSpPr>
        <p:spPr>
          <a:xfrm>
            <a:off x="5522476" y="2883764"/>
            <a:ext cx="2499717" cy="40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8"/>
              </a:lnSpc>
              <a:buNone/>
            </a:pPr>
            <a:r>
              <a:rPr lang="en-US" sz="246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Границы</a:t>
            </a:r>
            <a:endParaRPr lang="en-US" sz="24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22476" y="3510155"/>
            <a:ext cx="3585448" cy="31272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Географическое положение России обуславливает ее геополитическое положение: границы страны находятся на соприкосновении каждого измерения мирового сообщества.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07748" y="2635689"/>
            <a:ext cx="4085273" cy="4249770"/>
          </a:xfrm>
          <a:prstGeom prst="roundRect">
            <a:avLst>
              <a:gd name="adj" fmla="val 3671"/>
            </a:avLst>
          </a:prstGeom>
          <a:solidFill>
            <a:srgbClr val="FFE0E0"/>
          </a:solidFill>
          <a:ln/>
        </p:spPr>
      </p:sp>
      <p:sp>
        <p:nvSpPr>
          <p:cNvPr id="12" name="Text 9"/>
          <p:cNvSpPr/>
          <p:nvPr/>
        </p:nvSpPr>
        <p:spPr>
          <a:xfrm>
            <a:off x="9857661" y="2883764"/>
            <a:ext cx="3585448" cy="8062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98"/>
              </a:lnSpc>
              <a:buNone/>
            </a:pPr>
            <a:r>
              <a:rPr lang="en-US" sz="246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Стратегическое значение</a:t>
            </a:r>
            <a:endParaRPr lang="en-US" sz="24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57661" y="3913291"/>
            <a:ext cx="3585448" cy="1786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Эти границы играют ключевую роль в развитии экономики и ТЭК, а также в сфере безопасности.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289D62-6434-4530-8ED2-4320B092059F}"/>
              </a:ext>
            </a:extLst>
          </p:cNvPr>
          <p:cNvSpPr txBox="1"/>
          <p:nvPr/>
        </p:nvSpPr>
        <p:spPr>
          <a:xfrm rot="18161269">
            <a:off x="12194580" y="6625479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tx1">
                    <a:alpha val="6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606F26-FBA4-478F-9CC6-B20A85970FC9}"/>
              </a:ext>
            </a:extLst>
          </p:cNvPr>
          <p:cNvSpPr txBox="1"/>
          <p:nvPr/>
        </p:nvSpPr>
        <p:spPr>
          <a:xfrm>
            <a:off x="1846286" y="758659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FFAFA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937379" y="2198515"/>
            <a:ext cx="12755642" cy="16127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397"/>
              </a:lnSpc>
              <a:buNone/>
            </a:pPr>
            <a:r>
              <a:rPr lang="en-US" sz="492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Географическое положение России и его значимость</a:t>
            </a:r>
            <a:endParaRPr lang="en-US" sz="4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937379" y="4183467"/>
            <a:ext cx="12755642" cy="1786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Географическое положение России играет важную роль в формировании ее экономического, политического и культурного облика. Расположение ее территории на пересечении множества географических зон создает уникальные природные условия и делает Россию одной из важнейших стран мира.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D145B-910D-4F06-93CA-FBA8D22775E7}"/>
              </a:ext>
            </a:extLst>
          </p:cNvPr>
          <p:cNvSpPr txBox="1"/>
          <p:nvPr/>
        </p:nvSpPr>
        <p:spPr>
          <a:xfrm rot="18161269">
            <a:off x="12194580" y="6625479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tx1">
                    <a:alpha val="6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CC120-AD82-4B9D-8906-CB66E18F7D87}"/>
              </a:ext>
            </a:extLst>
          </p:cNvPr>
          <p:cNvSpPr txBox="1"/>
          <p:nvPr/>
        </p:nvSpPr>
        <p:spPr>
          <a:xfrm>
            <a:off x="1846286" y="758659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920353" y="671302"/>
            <a:ext cx="11292840" cy="7916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81"/>
              </a:lnSpc>
              <a:buNone/>
            </a:pPr>
            <a:r>
              <a:rPr lang="en-US" sz="483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Географические особенности России</a:t>
            </a:r>
            <a:endParaRPr lang="en-US" sz="48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920353" y="2364214"/>
            <a:ext cx="12789694" cy="48693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6" name="Shape 3"/>
          <p:cNvSpPr/>
          <p:nvPr/>
        </p:nvSpPr>
        <p:spPr>
          <a:xfrm>
            <a:off x="2402443" y="2364154"/>
            <a:ext cx="49054" cy="852601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7" name="Shape 4"/>
          <p:cNvSpPr/>
          <p:nvPr/>
        </p:nvSpPr>
        <p:spPr>
          <a:xfrm>
            <a:off x="2150864" y="2090197"/>
            <a:ext cx="552212" cy="548151"/>
          </a:xfrm>
          <a:prstGeom prst="roundRect">
            <a:avLst>
              <a:gd name="adj" fmla="val 26864"/>
            </a:avLst>
          </a:prstGeom>
          <a:solidFill>
            <a:srgbClr val="FFE0E0"/>
          </a:solidFill>
          <a:ln/>
        </p:spPr>
      </p:sp>
      <p:sp>
        <p:nvSpPr>
          <p:cNvPr id="8" name="Text 5"/>
          <p:cNvSpPr/>
          <p:nvPr/>
        </p:nvSpPr>
        <p:spPr>
          <a:xfrm>
            <a:off x="2369820" y="2126717"/>
            <a:ext cx="114300" cy="474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768"/>
              </a:lnSpc>
              <a:buNone/>
            </a:pPr>
            <a:r>
              <a:rPr lang="en-US" sz="289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8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65741" y="3460517"/>
            <a:ext cx="2522577" cy="7918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0"/>
              </a:lnSpc>
              <a:buNone/>
            </a:pPr>
            <a:r>
              <a:rPr lang="en-US" sz="2416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Континентальность</a:t>
            </a:r>
            <a:endParaRPr lang="en-US" sz="24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65741" y="4471607"/>
            <a:ext cx="2522577" cy="21917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479"/>
              </a:lnSpc>
              <a:buNone/>
            </a:pPr>
            <a:r>
              <a:rPr lang="en-US" sz="1933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находится на континенте и имеет сухопутные границы с большинством ее соседей.</a:t>
            </a:r>
            <a:endParaRPr lang="en-US" sz="1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661184" y="2364154"/>
            <a:ext cx="49054" cy="852601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2" name="Shape 9"/>
          <p:cNvSpPr/>
          <p:nvPr/>
        </p:nvSpPr>
        <p:spPr>
          <a:xfrm>
            <a:off x="5409605" y="2090197"/>
            <a:ext cx="552212" cy="548151"/>
          </a:xfrm>
          <a:prstGeom prst="roundRect">
            <a:avLst>
              <a:gd name="adj" fmla="val 26864"/>
            </a:avLst>
          </a:prstGeom>
          <a:solidFill>
            <a:srgbClr val="FFE0E0"/>
          </a:solidFill>
          <a:ln/>
        </p:spPr>
      </p:sp>
      <p:sp>
        <p:nvSpPr>
          <p:cNvPr id="13" name="Text 10"/>
          <p:cNvSpPr/>
          <p:nvPr/>
        </p:nvSpPr>
        <p:spPr>
          <a:xfrm>
            <a:off x="5586651" y="2126717"/>
            <a:ext cx="198120" cy="474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768"/>
              </a:lnSpc>
              <a:buNone/>
            </a:pPr>
            <a:r>
              <a:rPr lang="en-US" sz="289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8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424482" y="3460517"/>
            <a:ext cx="2522577" cy="7918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0"/>
              </a:lnSpc>
              <a:buNone/>
            </a:pPr>
            <a:r>
              <a:rPr lang="en-US" sz="2416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Климатические зоны</a:t>
            </a:r>
            <a:endParaRPr lang="en-US" sz="24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424482" y="4471607"/>
            <a:ext cx="2522577" cy="2630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479"/>
              </a:lnSpc>
              <a:buNone/>
            </a:pPr>
            <a:r>
              <a:rPr lang="en-US" sz="1933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имеет разнообразный климат, от субарктического на севере до умеренного на юге.</a:t>
            </a:r>
            <a:endParaRPr lang="en-US" sz="1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919924" y="2364154"/>
            <a:ext cx="49054" cy="852601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7" name="Shape 14"/>
          <p:cNvSpPr/>
          <p:nvPr/>
        </p:nvSpPr>
        <p:spPr>
          <a:xfrm>
            <a:off x="8668345" y="2090197"/>
            <a:ext cx="552212" cy="548151"/>
          </a:xfrm>
          <a:prstGeom prst="roundRect">
            <a:avLst>
              <a:gd name="adj" fmla="val 26864"/>
            </a:avLst>
          </a:prstGeom>
          <a:solidFill>
            <a:srgbClr val="FFE0E0"/>
          </a:solidFill>
          <a:ln/>
        </p:spPr>
      </p:sp>
      <p:sp>
        <p:nvSpPr>
          <p:cNvPr id="18" name="Text 15"/>
          <p:cNvSpPr/>
          <p:nvPr/>
        </p:nvSpPr>
        <p:spPr>
          <a:xfrm>
            <a:off x="8837771" y="2126717"/>
            <a:ext cx="213360" cy="474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768"/>
              </a:lnSpc>
              <a:buNone/>
            </a:pPr>
            <a:r>
              <a:rPr lang="en-US" sz="289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8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706201" y="3460517"/>
            <a:ext cx="2476500" cy="395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0"/>
              </a:lnSpc>
              <a:buNone/>
            </a:pPr>
            <a:r>
              <a:rPr lang="en-US" sz="2416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Водные ресурсы</a:t>
            </a:r>
            <a:endParaRPr lang="en-US" sz="24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683222" y="4075680"/>
            <a:ext cx="2522577" cy="21917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479"/>
              </a:lnSpc>
              <a:buNone/>
            </a:pPr>
            <a:r>
              <a:rPr lang="en-US" sz="1933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имеет огромные запасы пресной воды в озерах, реках и подземных водах.</a:t>
            </a:r>
            <a:endParaRPr lang="en-US" sz="1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12178784" y="2364154"/>
            <a:ext cx="49054" cy="852601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22" name="Shape 19"/>
          <p:cNvSpPr/>
          <p:nvPr/>
        </p:nvSpPr>
        <p:spPr>
          <a:xfrm>
            <a:off x="11927205" y="2090197"/>
            <a:ext cx="552212" cy="548151"/>
          </a:xfrm>
          <a:prstGeom prst="roundRect">
            <a:avLst>
              <a:gd name="adj" fmla="val 26864"/>
            </a:avLst>
          </a:prstGeom>
          <a:solidFill>
            <a:srgbClr val="FFE0E0"/>
          </a:solidFill>
          <a:ln/>
        </p:spPr>
      </p:sp>
      <p:sp>
        <p:nvSpPr>
          <p:cNvPr id="23" name="Text 20"/>
          <p:cNvSpPr/>
          <p:nvPr/>
        </p:nvSpPr>
        <p:spPr>
          <a:xfrm>
            <a:off x="12089011" y="2126717"/>
            <a:ext cx="228600" cy="474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768"/>
              </a:lnSpc>
              <a:buNone/>
            </a:pPr>
            <a:r>
              <a:rPr lang="en-US" sz="289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4</a:t>
            </a:r>
            <a:endParaRPr lang="en-US" sz="28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10941963" y="3460517"/>
            <a:ext cx="2522696" cy="11877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0"/>
              </a:lnSpc>
              <a:buNone/>
            </a:pPr>
            <a:r>
              <a:rPr lang="en-US" sz="2416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Природные условия и рельеф</a:t>
            </a:r>
            <a:endParaRPr lang="en-US" sz="24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0941963" y="4867533"/>
            <a:ext cx="2522696" cy="2630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479"/>
              </a:lnSpc>
              <a:buNone/>
            </a:pPr>
            <a:r>
              <a:rPr lang="en-US" sz="1933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богата разнообразными природными ресурсами, включая горы, леса, равнины и тундру.</a:t>
            </a:r>
            <a:endParaRPr lang="en-US" sz="1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555A91-A98E-4372-BA1B-9D329C0DC4F9}"/>
              </a:ext>
            </a:extLst>
          </p:cNvPr>
          <p:cNvSpPr txBox="1"/>
          <p:nvPr/>
        </p:nvSpPr>
        <p:spPr>
          <a:xfrm rot="18161269">
            <a:off x="12194580" y="6625479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tx1">
                    <a:alpha val="6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8179E2-9C9A-467B-9BDC-2F006B207728}"/>
              </a:ext>
            </a:extLst>
          </p:cNvPr>
          <p:cNvSpPr txBox="1"/>
          <p:nvPr/>
        </p:nvSpPr>
        <p:spPr>
          <a:xfrm>
            <a:off x="1846286" y="758659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708422" y="852129"/>
            <a:ext cx="13213556" cy="12189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35"/>
              </a:lnSpc>
              <a:buNone/>
            </a:pPr>
            <a:r>
              <a:rPr lang="en-US" sz="371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Влияние географического положения на историю, экономику и культуру России</a:t>
            </a:r>
            <a:endParaRPr lang="en-US" sz="37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726" y="2483582"/>
            <a:ext cx="2455902" cy="243784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903095" y="5155791"/>
            <a:ext cx="1889165" cy="3045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7"/>
              </a:lnSpc>
              <a:buNone/>
            </a:pPr>
            <a:r>
              <a:rPr lang="en-US" sz="185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История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08422" y="5629131"/>
            <a:ext cx="4278630" cy="10126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78"/>
              </a:lnSpc>
              <a:buNone/>
            </a:pPr>
            <a:r>
              <a:rPr lang="en-US" sz="148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вступила в контакт с различными культурами на ее границах, что сформировало ее характер и историю.</a:t>
            </a:r>
            <a:endParaRPr lang="en-US" sz="1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189" y="2483582"/>
            <a:ext cx="2455902" cy="24378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370558" y="5155791"/>
            <a:ext cx="1889165" cy="3045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7"/>
              </a:lnSpc>
              <a:buNone/>
            </a:pPr>
            <a:r>
              <a:rPr lang="en-US" sz="185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Экономика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175885" y="5629131"/>
            <a:ext cx="4278630" cy="16877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78"/>
              </a:lnSpc>
              <a:buNone/>
            </a:pPr>
            <a:r>
              <a:rPr lang="en-US" sz="148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Географическое положение России имеет большое значение для ее экономики, включая нефть и газ, а также транспортные коридоры, такие как Транссибирская железная дорога и БАМ.</a:t>
            </a:r>
            <a:endParaRPr lang="en-US" sz="1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4652" y="2483582"/>
            <a:ext cx="2455902" cy="243784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838021" y="5155791"/>
            <a:ext cx="1889165" cy="3045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7"/>
              </a:lnSpc>
              <a:buNone/>
            </a:pPr>
            <a:r>
              <a:rPr lang="en-US" sz="185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Культура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643348" y="5629131"/>
            <a:ext cx="4278630" cy="10126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78"/>
              </a:lnSpc>
              <a:buNone/>
            </a:pPr>
            <a:r>
              <a:rPr lang="en-US" sz="148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Географическое положение России имеет большое влияние на ее культуру, включая балет, литературу и живопись.</a:t>
            </a:r>
            <a:endParaRPr lang="en-US" sz="1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E2D6CA-A17A-4DE1-9B1E-E29A68B3BC5C}"/>
              </a:ext>
            </a:extLst>
          </p:cNvPr>
          <p:cNvSpPr txBox="1"/>
          <p:nvPr/>
        </p:nvSpPr>
        <p:spPr>
          <a:xfrm rot="18161269">
            <a:off x="12194580" y="6625479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tx1">
                    <a:alpha val="6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A573BA-8D33-4637-8CC1-1F60C70B8B23}"/>
              </a:ext>
            </a:extLst>
          </p:cNvPr>
          <p:cNvSpPr txBox="1"/>
          <p:nvPr/>
        </p:nvSpPr>
        <p:spPr>
          <a:xfrm>
            <a:off x="1846286" y="758659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656153" y="1426990"/>
            <a:ext cx="7831693" cy="16933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78"/>
              </a:lnSpc>
              <a:buNone/>
            </a:pPr>
            <a:r>
              <a:rPr lang="en-US" sz="344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Преимущества и вызовы, связанные с географическим положением России</a:t>
            </a:r>
            <a:endParaRPr lang="en-US" sz="34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56153" y="3543720"/>
            <a:ext cx="393621" cy="390726"/>
          </a:xfrm>
          <a:prstGeom prst="roundRect">
            <a:avLst>
              <a:gd name="adj" fmla="val 26870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814864" y="3569721"/>
            <a:ext cx="76200" cy="3386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7"/>
              </a:lnSpc>
              <a:buNone/>
            </a:pPr>
            <a:r>
              <a:rPr lang="en-US" sz="206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224677" y="3597968"/>
            <a:ext cx="3116580" cy="2822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72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Геополитическое положение</a:t>
            </a:r>
            <a:endParaRPr lang="en-US" sz="1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224677" y="4036442"/>
            <a:ext cx="3259931" cy="938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0"/>
              </a:lnSpc>
              <a:buNone/>
            </a:pPr>
            <a:r>
              <a:rPr lang="en-US" sz="137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Преимущество: важное геополитическое место на мировой карте.</a:t>
            </a:r>
            <a:endParaRPr lang="en-US" sz="13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59511" y="3543720"/>
            <a:ext cx="393621" cy="390726"/>
          </a:xfrm>
          <a:prstGeom prst="roundRect">
            <a:avLst>
              <a:gd name="adj" fmla="val 26870"/>
            </a:avLst>
          </a:prstGeom>
          <a:solidFill>
            <a:srgbClr val="FFE0E0"/>
          </a:solidFill>
          <a:ln/>
        </p:spPr>
      </p:sp>
      <p:sp>
        <p:nvSpPr>
          <p:cNvPr id="10" name="Text 7"/>
          <p:cNvSpPr/>
          <p:nvPr/>
        </p:nvSpPr>
        <p:spPr>
          <a:xfrm>
            <a:off x="4783931" y="3569721"/>
            <a:ext cx="144780" cy="3386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7"/>
              </a:lnSpc>
              <a:buNone/>
            </a:pPr>
            <a:r>
              <a:rPr lang="en-US" sz="206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228034" y="3597968"/>
            <a:ext cx="2606040" cy="2822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72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Климатические условия</a:t>
            </a:r>
            <a:endParaRPr lang="en-US" sz="1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228034" y="4036442"/>
            <a:ext cx="3259931" cy="625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0"/>
              </a:lnSpc>
              <a:buNone/>
            </a:pPr>
            <a:r>
              <a:rPr lang="en-US" sz="137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Вызов: суровый климат, который не всегда можно преодолеть.</a:t>
            </a:r>
            <a:endParaRPr lang="en-US" sz="13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56153" y="5311089"/>
            <a:ext cx="393621" cy="390726"/>
          </a:xfrm>
          <a:prstGeom prst="roundRect">
            <a:avLst>
              <a:gd name="adj" fmla="val 26870"/>
            </a:avLst>
          </a:prstGeom>
          <a:solidFill>
            <a:srgbClr val="FFE0E0"/>
          </a:solidFill>
          <a:ln/>
        </p:spPr>
      </p:sp>
      <p:sp>
        <p:nvSpPr>
          <p:cNvPr id="14" name="Text 11"/>
          <p:cNvSpPr/>
          <p:nvPr/>
        </p:nvSpPr>
        <p:spPr>
          <a:xfrm>
            <a:off x="776764" y="5337090"/>
            <a:ext cx="152400" cy="3386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7"/>
              </a:lnSpc>
              <a:buNone/>
            </a:pPr>
            <a:r>
              <a:rPr lang="en-US" sz="206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224677" y="5365337"/>
            <a:ext cx="2933700" cy="2822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72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Транспортная доступность</a:t>
            </a:r>
            <a:endParaRPr lang="en-US" sz="1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224677" y="5803811"/>
            <a:ext cx="3259931" cy="938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0"/>
              </a:lnSpc>
              <a:buNone/>
            </a:pPr>
            <a:r>
              <a:rPr lang="en-US" sz="137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Вызов: некоторые области России находятся в отдаленных районах от мировых транспортных магистралей.</a:t>
            </a:r>
            <a:endParaRPr lang="en-US" sz="13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4659511" y="5311089"/>
            <a:ext cx="393621" cy="390726"/>
          </a:xfrm>
          <a:prstGeom prst="roundRect">
            <a:avLst>
              <a:gd name="adj" fmla="val 26870"/>
            </a:avLst>
          </a:prstGeom>
          <a:solidFill>
            <a:srgbClr val="FFE0E0"/>
          </a:solidFill>
          <a:ln/>
        </p:spPr>
      </p:sp>
      <p:sp>
        <p:nvSpPr>
          <p:cNvPr id="18" name="Text 15"/>
          <p:cNvSpPr/>
          <p:nvPr/>
        </p:nvSpPr>
        <p:spPr>
          <a:xfrm>
            <a:off x="4776311" y="5337090"/>
            <a:ext cx="160020" cy="3386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7"/>
              </a:lnSpc>
              <a:buNone/>
            </a:pPr>
            <a:r>
              <a:rPr lang="en-US" sz="206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4</a:t>
            </a:r>
            <a:endParaRPr lang="en-US" sz="2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5228034" y="5365337"/>
            <a:ext cx="2217420" cy="2822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72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Природные ресурсы</a:t>
            </a:r>
            <a:endParaRPr lang="en-US" sz="1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228034" y="5803811"/>
            <a:ext cx="3259931" cy="625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0"/>
              </a:lnSpc>
              <a:buNone/>
            </a:pPr>
            <a:r>
              <a:rPr lang="en-US" sz="137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Преимущество: огромная доля земных запасов находится в России.</a:t>
            </a:r>
            <a:endParaRPr lang="en-US" sz="13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FDEEE0-2F3E-47A3-AF47-119E283CDAA8}"/>
              </a:ext>
            </a:extLst>
          </p:cNvPr>
          <p:cNvSpPr txBox="1"/>
          <p:nvPr/>
        </p:nvSpPr>
        <p:spPr>
          <a:xfrm rot="18161269">
            <a:off x="12194580" y="6625479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tx1">
                    <a:alpha val="6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DDF98F-0920-4F0B-B493-6D07F58C68FF}"/>
              </a:ext>
            </a:extLst>
          </p:cNvPr>
          <p:cNvSpPr txBox="1"/>
          <p:nvPr/>
        </p:nvSpPr>
        <p:spPr>
          <a:xfrm>
            <a:off x="1846286" y="758659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520</Words>
  <Application>Microsoft Office PowerPoint</Application>
  <PresentationFormat>Произвольный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SAM</cp:lastModifiedBy>
  <cp:revision>2</cp:revision>
  <dcterms:created xsi:type="dcterms:W3CDTF">2023-07-10T08:01:32Z</dcterms:created>
  <dcterms:modified xsi:type="dcterms:W3CDTF">2023-07-10T08:08:30Z</dcterms:modified>
</cp:coreProperties>
</file>