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89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2463609"/>
            <a:ext cx="7477601" cy="17203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823"/>
              </a:lnSpc>
              <a:buNone/>
            </a:pPr>
            <a:r>
              <a:rPr lang="en-US" sz="5249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Государственный строй стран мира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4514745"/>
            <a:ext cx="7477601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На этом уроке мы рассмотрим, что такое государственный строй в стране и разберем основные типы государственных строев, их характеристики и связь с политической картой мира.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7A6398-D429-4FC5-BE1B-3E63172D01A0}"/>
              </a:ext>
            </a:extLst>
          </p:cNvPr>
          <p:cNvSpPr txBox="1"/>
          <p:nvPr/>
        </p:nvSpPr>
        <p:spPr>
          <a:xfrm rot="18872925">
            <a:off x="-257602" y="6996907"/>
            <a:ext cx="2357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6B697-92DD-402F-A66A-C69FDFFE3EE3}"/>
              </a:ext>
            </a:extLst>
          </p:cNvPr>
          <p:cNvSpPr txBox="1"/>
          <p:nvPr/>
        </p:nvSpPr>
        <p:spPr>
          <a:xfrm>
            <a:off x="12254948" y="7488996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2190833"/>
            <a:ext cx="4443889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Монархия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3199" y="3392795"/>
            <a:ext cx="4173260" cy="2585342"/>
          </a:xfrm>
          <a:prstGeom prst="roundRect">
            <a:avLst>
              <a:gd name="adj" fmla="val 2578"/>
            </a:avLst>
          </a:prstGeom>
          <a:solidFill>
            <a:srgbClr val="312140"/>
          </a:solidFill>
          <a:ln/>
        </p:spPr>
      </p:sp>
      <p:sp>
        <p:nvSpPr>
          <p:cNvPr id="6" name="Text 4"/>
          <p:cNvSpPr/>
          <p:nvPr/>
        </p:nvSpPr>
        <p:spPr>
          <a:xfrm>
            <a:off x="1055370" y="3613332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Абсолютная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55370" y="4170112"/>
            <a:ext cx="3728918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Монарх имеет полный контроль над государством. Примеры: Саудовская Аравия, Ватикан.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28630" y="3392795"/>
            <a:ext cx="4173260" cy="2585342"/>
          </a:xfrm>
          <a:prstGeom prst="roundRect">
            <a:avLst>
              <a:gd name="adj" fmla="val 2578"/>
            </a:avLst>
          </a:prstGeom>
          <a:solidFill>
            <a:srgbClr val="312140"/>
          </a:solidFill>
          <a:ln/>
        </p:spPr>
      </p:sp>
      <p:sp>
        <p:nvSpPr>
          <p:cNvPr id="9" name="Text 7"/>
          <p:cNvSpPr/>
          <p:nvPr/>
        </p:nvSpPr>
        <p:spPr>
          <a:xfrm>
            <a:off x="5450800" y="3613332"/>
            <a:ext cx="261366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Конституционная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50800" y="4170112"/>
            <a:ext cx="3728918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Король/царь имеет ограниченные полномочия в соответствии с конституцией. Примеры: Япония, Великобритания.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24060" y="3392795"/>
            <a:ext cx="4173260" cy="2585342"/>
          </a:xfrm>
          <a:prstGeom prst="roundRect">
            <a:avLst>
              <a:gd name="adj" fmla="val 2578"/>
            </a:avLst>
          </a:prstGeom>
          <a:solidFill>
            <a:srgbClr val="312140"/>
          </a:solidFill>
          <a:ln/>
        </p:spPr>
      </p:sp>
      <p:sp>
        <p:nvSpPr>
          <p:cNvPr id="12" name="Text 10"/>
          <p:cNvSpPr/>
          <p:nvPr/>
        </p:nvSpPr>
        <p:spPr>
          <a:xfrm>
            <a:off x="9846231" y="3613332"/>
            <a:ext cx="286512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Безнаследственная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46231" y="4170112"/>
            <a:ext cx="3728918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Монарх не является правителем, а выполняет репрезентативные функции. Примеры: Исландия, Эстония.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4FC753-351D-4F85-9B4C-48ABC1EE7728}"/>
              </a:ext>
            </a:extLst>
          </p:cNvPr>
          <p:cNvSpPr txBox="1"/>
          <p:nvPr/>
        </p:nvSpPr>
        <p:spPr>
          <a:xfrm rot="18872925">
            <a:off x="-257602" y="6996907"/>
            <a:ext cx="2357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DAB2B2-41DE-4352-9289-AD37A33285EE}"/>
              </a:ext>
            </a:extLst>
          </p:cNvPr>
          <p:cNvSpPr txBox="1"/>
          <p:nvPr/>
        </p:nvSpPr>
        <p:spPr>
          <a:xfrm>
            <a:off x="12254948" y="7488996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839955"/>
            <a:ext cx="4443889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Республика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42" y="2041917"/>
            <a:ext cx="2888575" cy="286733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799630" y="5184865"/>
            <a:ext cx="224028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Президентская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3199" y="5741645"/>
            <a:ext cx="4173260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Президент является главой государства и правительства. Примеры: США, Франция.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972" y="2041917"/>
            <a:ext cx="2888575" cy="286733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168390" y="5184865"/>
            <a:ext cx="229362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Парламентская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28630" y="5741645"/>
            <a:ext cx="4173260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Власть принадлежит парламенту. Президент выполняет репрезентативные функции. Примеры: Германия, Италия.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6402" y="2041917"/>
            <a:ext cx="2888575" cy="286733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24060" y="5184865"/>
            <a:ext cx="4173260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Парламентско-президентская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624060" y="6099988"/>
            <a:ext cx="4173260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Власть делится между президентом и парламентом. Примеры: Россия.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697CAB-D33F-4ABC-9AE4-8B576615AF30}"/>
              </a:ext>
            </a:extLst>
          </p:cNvPr>
          <p:cNvSpPr txBox="1"/>
          <p:nvPr/>
        </p:nvSpPr>
        <p:spPr>
          <a:xfrm rot="18872925">
            <a:off x="-257602" y="6996907"/>
            <a:ext cx="2357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72841-853E-43D0-8A1D-20E0D6AD1F90}"/>
              </a:ext>
            </a:extLst>
          </p:cNvPr>
          <p:cNvSpPr txBox="1"/>
          <p:nvPr/>
        </p:nvSpPr>
        <p:spPr>
          <a:xfrm>
            <a:off x="12254948" y="7488996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1069120"/>
            <a:ext cx="4443889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Тоталитаризм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3199" y="2323439"/>
            <a:ext cx="499943" cy="496267"/>
          </a:xfrm>
          <a:prstGeom prst="roundRect">
            <a:avLst>
              <a:gd name="adj" fmla="val 13432"/>
            </a:avLst>
          </a:prstGeom>
          <a:solidFill>
            <a:srgbClr val="312140"/>
          </a:solidFill>
          <a:ln/>
        </p:spPr>
      </p:sp>
      <p:sp>
        <p:nvSpPr>
          <p:cNvPr id="6" name="Text 4"/>
          <p:cNvSpPr/>
          <p:nvPr/>
        </p:nvSpPr>
        <p:spPr>
          <a:xfrm>
            <a:off x="999292" y="2356531"/>
            <a:ext cx="16764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555313" y="2392342"/>
            <a:ext cx="2905601" cy="1075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Контроль над экономикой и СМИ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555313" y="3665807"/>
            <a:ext cx="2905601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Государство имеет полный контроль над экономикой и СМИ, используется как пропаганда.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683085" y="2323439"/>
            <a:ext cx="499943" cy="496267"/>
          </a:xfrm>
          <a:prstGeom prst="roundRect">
            <a:avLst>
              <a:gd name="adj" fmla="val 13432"/>
            </a:avLst>
          </a:prstGeom>
          <a:solidFill>
            <a:srgbClr val="312140"/>
          </a:solidFill>
          <a:ln/>
        </p:spPr>
      </p:sp>
      <p:sp>
        <p:nvSpPr>
          <p:cNvPr id="10" name="Text 8"/>
          <p:cNvSpPr/>
          <p:nvPr/>
        </p:nvSpPr>
        <p:spPr>
          <a:xfrm>
            <a:off x="4849178" y="2356531"/>
            <a:ext cx="16764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405199" y="2392342"/>
            <a:ext cx="2905601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Политические репрессии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405199" y="3307464"/>
            <a:ext cx="2905601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Диссиденты и критики режима подавляются, используются тюрьмы и репрессии.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33199" y="5680542"/>
            <a:ext cx="499943" cy="496267"/>
          </a:xfrm>
          <a:prstGeom prst="roundRect">
            <a:avLst>
              <a:gd name="adj" fmla="val 13432"/>
            </a:avLst>
          </a:prstGeom>
          <a:solidFill>
            <a:srgbClr val="312140"/>
          </a:solidFill>
          <a:ln/>
        </p:spPr>
      </p:sp>
      <p:sp>
        <p:nvSpPr>
          <p:cNvPr id="14" name="Text 12"/>
          <p:cNvSpPr/>
          <p:nvPr/>
        </p:nvSpPr>
        <p:spPr>
          <a:xfrm>
            <a:off x="999292" y="5713634"/>
            <a:ext cx="16764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555313" y="5749445"/>
            <a:ext cx="377190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Один партийный режим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555313" y="6306224"/>
            <a:ext cx="6755487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Власть принадлежит одной партии, в которой нет свободных выборов. Примеры: Северная Корея, Китай, частично Украина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AE4E003-113E-4322-94CD-82E4C30000B5}"/>
              </a:ext>
            </a:extLst>
          </p:cNvPr>
          <p:cNvSpPr txBox="1"/>
          <p:nvPr/>
        </p:nvSpPr>
        <p:spPr>
          <a:xfrm rot="18872925">
            <a:off x="-257602" y="6996907"/>
            <a:ext cx="2357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7A4BFB-0E3A-45CB-8375-EBBE254EDEA7}"/>
              </a:ext>
            </a:extLst>
          </p:cNvPr>
          <p:cNvSpPr txBox="1"/>
          <p:nvPr/>
        </p:nvSpPr>
        <p:spPr>
          <a:xfrm>
            <a:off x="12254948" y="7488996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1140505"/>
            <a:ext cx="4443889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Демократия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3199" y="4685525"/>
            <a:ext cx="12964001" cy="15128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6" name="Shape 4"/>
          <p:cNvSpPr/>
          <p:nvPr/>
        </p:nvSpPr>
        <p:spPr>
          <a:xfrm>
            <a:off x="4010978" y="4685525"/>
            <a:ext cx="15240" cy="771880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7" name="Shape 5"/>
          <p:cNvSpPr/>
          <p:nvPr/>
        </p:nvSpPr>
        <p:spPr>
          <a:xfrm>
            <a:off x="3768685" y="4437451"/>
            <a:ext cx="499943" cy="496267"/>
          </a:xfrm>
          <a:prstGeom prst="roundRect">
            <a:avLst>
              <a:gd name="adj" fmla="val 13432"/>
            </a:avLst>
          </a:prstGeom>
          <a:solidFill>
            <a:srgbClr val="312140"/>
          </a:solidFill>
          <a:ln/>
        </p:spPr>
      </p:sp>
      <p:sp>
        <p:nvSpPr>
          <p:cNvPr id="8" name="Text 6"/>
          <p:cNvSpPr/>
          <p:nvPr/>
        </p:nvSpPr>
        <p:spPr>
          <a:xfrm>
            <a:off x="3934777" y="4470543"/>
            <a:ext cx="16764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907625" y="5678060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Античность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55370" y="6234839"/>
            <a:ext cx="5926574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Древние греки и римляне использовали формы демократии в управлении государством.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307461" y="3913646"/>
            <a:ext cx="15240" cy="771880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169" y="4437451"/>
            <a:ext cx="499943" cy="496267"/>
          </a:xfrm>
          <a:prstGeom prst="roundRect">
            <a:avLst>
              <a:gd name="adj" fmla="val 13432"/>
            </a:avLst>
          </a:prstGeom>
          <a:solidFill>
            <a:srgbClr val="312140"/>
          </a:solidFill>
          <a:ln/>
        </p:spPr>
      </p:sp>
      <p:sp>
        <p:nvSpPr>
          <p:cNvPr id="13" name="Text 11"/>
          <p:cNvSpPr/>
          <p:nvPr/>
        </p:nvSpPr>
        <p:spPr>
          <a:xfrm>
            <a:off x="7231261" y="4470543"/>
            <a:ext cx="16764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175891" y="2342467"/>
            <a:ext cx="227838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Современность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351853" y="2899246"/>
            <a:ext cx="5926574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Современные принципы демократии включают свободу выражения и выборов.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0604063" y="4685525"/>
            <a:ext cx="15240" cy="771880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7" name="Shape 15"/>
          <p:cNvSpPr/>
          <p:nvPr/>
        </p:nvSpPr>
        <p:spPr>
          <a:xfrm>
            <a:off x="10361771" y="4437451"/>
            <a:ext cx="499943" cy="496267"/>
          </a:xfrm>
          <a:prstGeom prst="roundRect">
            <a:avLst>
              <a:gd name="adj" fmla="val 13432"/>
            </a:avLst>
          </a:prstGeom>
          <a:solidFill>
            <a:srgbClr val="312140"/>
          </a:solidFill>
          <a:ln/>
        </p:spPr>
      </p:sp>
      <p:sp>
        <p:nvSpPr>
          <p:cNvPr id="18" name="Text 16"/>
          <p:cNvSpPr/>
          <p:nvPr/>
        </p:nvSpPr>
        <p:spPr>
          <a:xfrm>
            <a:off x="10527863" y="4470543"/>
            <a:ext cx="16764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228653" y="5678060"/>
            <a:ext cx="276606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Виды демократии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648456" y="6234839"/>
            <a:ext cx="5926574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Представительная, прямая, полудирективная.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EF5494-12CF-46F9-8253-832A590B946C}"/>
              </a:ext>
            </a:extLst>
          </p:cNvPr>
          <p:cNvSpPr txBox="1"/>
          <p:nvPr/>
        </p:nvSpPr>
        <p:spPr>
          <a:xfrm rot="18872925">
            <a:off x="-257602" y="6996907"/>
            <a:ext cx="2357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179E4A-4AD4-4BA7-AEA6-C017F0C3204F}"/>
              </a:ext>
            </a:extLst>
          </p:cNvPr>
          <p:cNvSpPr txBox="1"/>
          <p:nvPr/>
        </p:nvSpPr>
        <p:spPr>
          <a:xfrm>
            <a:off x="12254948" y="7488996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1625781"/>
            <a:ext cx="12964001" cy="143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Государственный строй и политическая карта мира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3676917"/>
            <a:ext cx="3959543" cy="8599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Славянский тип государства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33199" y="4757383"/>
            <a:ext cx="3959543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Децентрализованный, сочетает элементы демократии и республики. Примеры: Польша.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42334" y="3676917"/>
            <a:ext cx="3959543" cy="8599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Англосаксонский тип государства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42334" y="4757383"/>
            <a:ext cx="3959543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Конституционная монархия, смешанный тип парламентской и президентской республики. Примеры: Великобритания, Канада.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51469" y="3676917"/>
            <a:ext cx="3959543" cy="8599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Континентальный тип государства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51469" y="4757383"/>
            <a:ext cx="3959543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Единый централизованный государственный аппарат, сильная власть президента. Примеры: Франция, Германия.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226A7B-6368-4BD4-B8EA-1354FBA39DAA}"/>
              </a:ext>
            </a:extLst>
          </p:cNvPr>
          <p:cNvSpPr txBox="1"/>
          <p:nvPr/>
        </p:nvSpPr>
        <p:spPr>
          <a:xfrm rot="18872925">
            <a:off x="-257602" y="6996907"/>
            <a:ext cx="2357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70A72-1436-4C5C-8A97-E7393C477D18}"/>
              </a:ext>
            </a:extLst>
          </p:cNvPr>
          <p:cNvSpPr txBox="1"/>
          <p:nvPr/>
        </p:nvSpPr>
        <p:spPr>
          <a:xfrm>
            <a:off x="12254948" y="7488996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801291" y="583253"/>
            <a:ext cx="4273748" cy="6893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207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Итоги урока</a:t>
            </a:r>
            <a:endParaRPr lang="en-US" sz="42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42" y="1808498"/>
            <a:ext cx="2888575" cy="286733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832967" y="4761874"/>
            <a:ext cx="2136815" cy="3445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03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Узнали</a:t>
            </a:r>
            <a:endParaRPr lang="en-US" sz="21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01291" y="5297261"/>
            <a:ext cx="4200168" cy="15274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029"/>
              </a:lnSpc>
              <a:buNone/>
            </a:pPr>
            <a:r>
              <a:rPr lang="en-US" sz="1683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Основные типы государственных строев и их характеристики, связь государственного строя с политической картой мира.</a:t>
            </a:r>
            <a:endParaRPr lang="en-US" sz="16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972" y="1808498"/>
            <a:ext cx="2888575" cy="286733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246733" y="4761874"/>
            <a:ext cx="2136815" cy="3445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03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Запомнили</a:t>
            </a:r>
            <a:endParaRPr lang="en-US" sz="21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15057" y="5297261"/>
            <a:ext cx="4200168" cy="22911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029"/>
              </a:lnSpc>
              <a:buNone/>
            </a:pPr>
            <a:r>
              <a:rPr lang="en-US" sz="1683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Государственный строй - это система управления государством, каждый тип государственного строя имеет свои преимущества и недостатки, в свою очередь связанные с политической картой мира.</a:t>
            </a:r>
            <a:endParaRPr lang="en-US" sz="16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6402" y="1808498"/>
            <a:ext cx="2888575" cy="286733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0660499" y="4761874"/>
            <a:ext cx="2136815" cy="3445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03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Умеем</a:t>
            </a:r>
            <a:endParaRPr lang="en-US" sz="21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628823" y="5297261"/>
            <a:ext cx="4200168" cy="15274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029"/>
              </a:lnSpc>
              <a:buNone/>
            </a:pPr>
            <a:r>
              <a:rPr lang="en-US" sz="1683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Различать и характеризовать типы государственных строев, понимать связь между государственным строем и политической картой мира.</a:t>
            </a:r>
            <a:endParaRPr lang="en-US" sz="16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B9928F-7427-4A52-81EB-400BA98D67FA}"/>
              </a:ext>
            </a:extLst>
          </p:cNvPr>
          <p:cNvSpPr txBox="1"/>
          <p:nvPr/>
        </p:nvSpPr>
        <p:spPr>
          <a:xfrm rot="18872925">
            <a:off x="-257602" y="6996907"/>
            <a:ext cx="2357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B89C3-E956-4D79-8DC8-0C7363B76D5E}"/>
              </a:ext>
            </a:extLst>
          </p:cNvPr>
          <p:cNvSpPr txBox="1"/>
          <p:nvPr/>
        </p:nvSpPr>
        <p:spPr>
          <a:xfrm>
            <a:off x="12254948" y="7488996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460</Words>
  <Application>Microsoft Office PowerPoint</Application>
  <PresentationFormat>Произвольный</PresentationFormat>
  <Paragraphs>78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2023-07-12T08:45:20Z</dcterms:created>
  <dcterms:modified xsi:type="dcterms:W3CDTF">2023-07-12T09:41:10Z</dcterms:modified>
</cp:coreProperties>
</file>