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6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2573050"/>
            <a:ext cx="7373541" cy="182788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250"/>
              </a:lnSpc>
              <a:buNone/>
            </a:pPr>
            <a:r>
              <a:rPr lang="en-US" sz="557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"Моря, омывающие берега России"</a:t>
            </a:r>
            <a:endParaRPr lang="en-US" sz="5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85230" y="4752419"/>
            <a:ext cx="7373541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Добро пожаловать на урок о красивейших морях России. Мы погрузимся в природу, ресурсы и экономику этих морей.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A305C8-E7E2-41A2-86AC-D3E9166C2051}"/>
              </a:ext>
            </a:extLst>
          </p:cNvPr>
          <p:cNvSpPr txBox="1"/>
          <p:nvPr/>
        </p:nvSpPr>
        <p:spPr>
          <a:xfrm>
            <a:off x="12177327" y="735203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FADA3-CC63-4C6F-B3F4-540F317080A7}"/>
              </a:ext>
            </a:extLst>
          </p:cNvPr>
          <p:cNvSpPr txBox="1"/>
          <p:nvPr/>
        </p:nvSpPr>
        <p:spPr>
          <a:xfrm>
            <a:off x="885230" y="5947526"/>
            <a:ext cx="67926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Презентация для урока географии в 8 классе по теме: "Моря, омывающие берега России"</a:t>
            </a:r>
          </a:p>
          <a:p>
            <a:pPr algn="ctr"/>
            <a:r>
              <a:rPr lang="en-US" u="sng" dirty="0">
                <a:hlinkClick r:id="rId4"/>
              </a:rPr>
              <a:t>newUROKI.net</a:t>
            </a:r>
            <a:endParaRPr lang="ru-RU" dirty="0"/>
          </a:p>
          <a:p>
            <a:pPr algn="ctr"/>
            <a:r>
              <a:rPr lang="ru-RU" dirty="0"/>
              <a:t>Всё для учителя – всё бесплатно!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644356"/>
            <a:ext cx="1030224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Моря Северного Ледовитого океана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885230" y="1921485"/>
            <a:ext cx="4129326" cy="3590995"/>
          </a:xfrm>
          <a:prstGeom prst="roundRect">
            <a:avLst>
              <a:gd name="adj" fmla="val 1972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1121212" y="2155732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Баренцево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21212" y="2747376"/>
            <a:ext cx="3657362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Уникальное место на крайнем севере с огромными запасами нефти и газа. Второе место в мире по добыче кальмара.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250537" y="1921485"/>
            <a:ext cx="4129326" cy="3590995"/>
          </a:xfrm>
          <a:prstGeom prst="roundRect">
            <a:avLst>
              <a:gd name="adj" fmla="val 1972"/>
            </a:avLst>
          </a:prstGeom>
          <a:solidFill>
            <a:srgbClr val="F6E9D5"/>
          </a:solidFill>
          <a:ln/>
        </p:spPr>
      </p:sp>
      <p:sp>
        <p:nvSpPr>
          <p:cNvPr id="9" name="Text 7"/>
          <p:cNvSpPr/>
          <p:nvPr/>
        </p:nvSpPr>
        <p:spPr>
          <a:xfrm>
            <a:off x="5486519" y="2155732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Карское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486519" y="2747376"/>
            <a:ext cx="3657362" cy="25308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Море, где нет глубоководных гидротермальных источников. Для российской экономики является золотой жилой из-за наличия запасов нефти и газа на дне моря.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15845" y="1921485"/>
            <a:ext cx="4129326" cy="3590995"/>
          </a:xfrm>
          <a:prstGeom prst="roundRect">
            <a:avLst>
              <a:gd name="adj" fmla="val 1972"/>
            </a:avLst>
          </a:prstGeom>
          <a:solidFill>
            <a:srgbClr val="F6E9D5"/>
          </a:solidFill>
          <a:ln/>
        </p:spPr>
      </p:sp>
      <p:sp>
        <p:nvSpPr>
          <p:cNvPr id="12" name="Text 10"/>
          <p:cNvSpPr/>
          <p:nvPr/>
        </p:nvSpPr>
        <p:spPr>
          <a:xfrm>
            <a:off x="9851827" y="2155732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Лаптевых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51827" y="2747376"/>
            <a:ext cx="3657362" cy="25308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Западнее Лаптевых океан простирается примерно на 200 км. Гребешок на флаге России взят именно с арктического пресноводного моллюска этого моря.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85230" y="5746727"/>
            <a:ext cx="12859941" cy="1903757"/>
          </a:xfrm>
          <a:prstGeom prst="roundRect">
            <a:avLst>
              <a:gd name="adj" fmla="val 3720"/>
            </a:avLst>
          </a:prstGeom>
          <a:solidFill>
            <a:srgbClr val="F6E9D5"/>
          </a:solidFill>
          <a:ln/>
        </p:spPr>
      </p:sp>
      <p:sp>
        <p:nvSpPr>
          <p:cNvPr id="15" name="Text 13"/>
          <p:cNvSpPr/>
          <p:nvPr/>
        </p:nvSpPr>
        <p:spPr>
          <a:xfrm>
            <a:off x="1121212" y="5980973"/>
            <a:ext cx="3070860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Восточно-Сибирское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121212" y="6572618"/>
            <a:ext cx="12387977" cy="8436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Море, расположенное на восточном побережье России. Его холодноводные морские течения дают возможность развития тихоокеанского лососевого промысла.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41B7DF-AF64-40A4-9E08-DA6D202ACE86}"/>
              </a:ext>
            </a:extLst>
          </p:cNvPr>
          <p:cNvSpPr txBox="1"/>
          <p:nvPr/>
        </p:nvSpPr>
        <p:spPr>
          <a:xfrm>
            <a:off x="12177327" y="735203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644356"/>
            <a:ext cx="581406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Моря Тихого океана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307580" y="1921485"/>
            <a:ext cx="15240" cy="615080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6" name="Shape 4"/>
          <p:cNvSpPr/>
          <p:nvPr/>
        </p:nvSpPr>
        <p:spPr>
          <a:xfrm>
            <a:off x="7580769" y="2397188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5"/>
          <p:cNvSpPr/>
          <p:nvPr/>
        </p:nvSpPr>
        <p:spPr>
          <a:xfrm>
            <a:off x="7049631" y="2141195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8" name="Text 6"/>
          <p:cNvSpPr/>
          <p:nvPr/>
        </p:nvSpPr>
        <p:spPr>
          <a:xfrm>
            <a:off x="7250370" y="2176296"/>
            <a:ext cx="12954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613577" y="2155732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Охотское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613577" y="2747376"/>
            <a:ext cx="5131594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Протекает мимо Хоккайдо и Курильских островов и достаточно мелкое, чтобы замерзнуть зимой. Доступно для рыболовства и добычи крабов.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23337" y="3568776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2" name="Shape 10"/>
          <p:cNvSpPr/>
          <p:nvPr/>
        </p:nvSpPr>
        <p:spPr>
          <a:xfrm>
            <a:off x="7049631" y="3312783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13" name="Text 11"/>
          <p:cNvSpPr/>
          <p:nvPr/>
        </p:nvSpPr>
        <p:spPr>
          <a:xfrm>
            <a:off x="7219890" y="3347884"/>
            <a:ext cx="19050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656052" y="3327320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Японское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85230" y="3918964"/>
            <a:ext cx="5131594" cy="1687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Отличается высокой соленостью, что позволяет в нем развиваться рыболовству и массовой добыче морского гребешка. Одно из самых загрязненных морей в мире.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80769" y="5378810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7" name="Shape 15"/>
          <p:cNvSpPr/>
          <p:nvPr/>
        </p:nvSpPr>
        <p:spPr>
          <a:xfrm>
            <a:off x="7049631" y="5122817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7216080" y="5157919"/>
            <a:ext cx="198120" cy="4569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625"/>
              </a:lnSpc>
              <a:buNone/>
            </a:pPr>
            <a:r>
              <a:rPr lang="en-US" sz="27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613577" y="5137354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Берингово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613577" y="5728999"/>
            <a:ext cx="5131594" cy="2109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Высокая ежегодная уходящая ледовитость моря оказывает большое влияние на биологические процессы, заставляет масляничать весной и летом, а добычу рыбы переносить на зимний сезон.</a:t>
            </a:r>
            <a:endParaRPr lang="en-US" sz="185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7A995B-0F53-40E4-B18B-EE7AE5EC61D8}"/>
              </a:ext>
            </a:extLst>
          </p:cNvPr>
          <p:cNvSpPr txBox="1"/>
          <p:nvPr/>
        </p:nvSpPr>
        <p:spPr>
          <a:xfrm>
            <a:off x="12177327" y="735203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40105" y="812536"/>
            <a:ext cx="7947660" cy="7228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34"/>
              </a:lnSpc>
              <a:buNone/>
            </a:pPr>
            <a:r>
              <a:rPr lang="en-US" sz="4411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Моря Атлантического океана</a:t>
            </a:r>
            <a:endParaRPr lang="en-US" sz="44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96" y="1921485"/>
            <a:ext cx="3069074" cy="304650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38908" y="5193848"/>
            <a:ext cx="2369820" cy="361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7"/>
              </a:lnSpc>
              <a:buNone/>
            </a:pPr>
            <a:r>
              <a:rPr lang="en-US" sz="220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Балтийское море</a:t>
            </a:r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40105" y="5755236"/>
            <a:ext cx="4167426" cy="1601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76"/>
              </a:lnSpc>
              <a:buNone/>
            </a:pPr>
            <a:r>
              <a:rPr lang="en-US" sz="176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Крупнейший выход свежей воды в Атлантике, имеет очень узкое водообменное окно. Каждое лето - проблемы с водорослями в акватории.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603" y="1921485"/>
            <a:ext cx="3069074" cy="304650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194941" y="5193848"/>
            <a:ext cx="2240518" cy="361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7"/>
              </a:lnSpc>
              <a:buNone/>
            </a:pPr>
            <a:r>
              <a:rPr lang="en-US" sz="220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Черное море</a:t>
            </a:r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231487" y="5755236"/>
            <a:ext cx="4167426" cy="1601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76"/>
              </a:lnSpc>
              <a:buNone/>
            </a:pPr>
            <a:r>
              <a:rPr lang="en-US" sz="176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Для любителей пляжного отдыха! Одно из самых теплых морей в мире, богат стелющимися на его дне и наводнении рыбами.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911" y="1921485"/>
            <a:ext cx="3069074" cy="304650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586323" y="5193848"/>
            <a:ext cx="2240518" cy="36129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67"/>
              </a:lnSpc>
              <a:buNone/>
            </a:pPr>
            <a:r>
              <a:rPr lang="en-US" sz="2205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Азовское море</a:t>
            </a:r>
            <a:endParaRPr lang="en-US" sz="22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622869" y="5755236"/>
            <a:ext cx="4167426" cy="1601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3176"/>
              </a:lnSpc>
              <a:buNone/>
            </a:pPr>
            <a:r>
              <a:rPr lang="en-US" sz="1764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Закрытое море полуострова Крым. В настоящее время актуальна проблема загрязнения залива за счет местной промышленности и генерации отходов.</a:t>
            </a:r>
            <a:endParaRPr lang="en-US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18BDC5-238A-421D-8B0B-491E2F1E6BE6}"/>
              </a:ext>
            </a:extLst>
          </p:cNvPr>
          <p:cNvSpPr txBox="1"/>
          <p:nvPr/>
        </p:nvSpPr>
        <p:spPr>
          <a:xfrm>
            <a:off x="12177327" y="735203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1650482"/>
            <a:ext cx="502158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Каспийское море</a:t>
            </a:r>
            <a:endParaRPr lang="en-US" sz="4647" dirty="0"/>
          </a:p>
        </p:txBody>
      </p:sp>
      <p:sp>
        <p:nvSpPr>
          <p:cNvPr id="5" name="Shape 3"/>
          <p:cNvSpPr/>
          <p:nvPr/>
        </p:nvSpPr>
        <p:spPr>
          <a:xfrm>
            <a:off x="885230" y="2927611"/>
            <a:ext cx="4129326" cy="3590995"/>
          </a:xfrm>
          <a:prstGeom prst="roundRect">
            <a:avLst>
              <a:gd name="adj" fmla="val 1972"/>
            </a:avLst>
          </a:prstGeom>
          <a:solidFill>
            <a:srgbClr val="F6E9D5"/>
          </a:solidFill>
          <a:ln/>
        </p:spPr>
      </p:sp>
      <p:sp>
        <p:nvSpPr>
          <p:cNvPr id="6" name="Text 4"/>
          <p:cNvSpPr/>
          <p:nvPr/>
        </p:nvSpPr>
        <p:spPr>
          <a:xfrm>
            <a:off x="1121212" y="3161858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Ресурсы</a:t>
            </a:r>
            <a:endParaRPr lang="en-US" sz="2324" dirty="0"/>
          </a:p>
        </p:txBody>
      </p:sp>
      <p:sp>
        <p:nvSpPr>
          <p:cNvPr id="7" name="Text 5"/>
          <p:cNvSpPr/>
          <p:nvPr/>
        </p:nvSpPr>
        <p:spPr>
          <a:xfrm>
            <a:off x="1121212" y="3753502"/>
            <a:ext cx="3657362" cy="2109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Песок, глина, камень, лесная продукция, рыба. На Каспийском море добывается полезных ископаемых, в том числе нефтегазовые месторождения.</a:t>
            </a:r>
            <a:endParaRPr lang="en-US" sz="1859" dirty="0"/>
          </a:p>
        </p:txBody>
      </p:sp>
      <p:sp>
        <p:nvSpPr>
          <p:cNvPr id="8" name="Shape 6"/>
          <p:cNvSpPr/>
          <p:nvPr/>
        </p:nvSpPr>
        <p:spPr>
          <a:xfrm>
            <a:off x="5250537" y="2927611"/>
            <a:ext cx="4129326" cy="3590995"/>
          </a:xfrm>
          <a:prstGeom prst="roundRect">
            <a:avLst>
              <a:gd name="adj" fmla="val 1972"/>
            </a:avLst>
          </a:prstGeom>
          <a:solidFill>
            <a:srgbClr val="F6E9D5"/>
          </a:solidFill>
          <a:ln/>
        </p:spPr>
      </p:sp>
      <p:sp>
        <p:nvSpPr>
          <p:cNvPr id="9" name="Text 7"/>
          <p:cNvSpPr/>
          <p:nvPr/>
        </p:nvSpPr>
        <p:spPr>
          <a:xfrm>
            <a:off x="5486519" y="3161858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Транспорт</a:t>
            </a:r>
            <a:endParaRPr lang="en-US" sz="2324" dirty="0"/>
          </a:p>
        </p:txBody>
      </p:sp>
      <p:sp>
        <p:nvSpPr>
          <p:cNvPr id="10" name="Text 8"/>
          <p:cNvSpPr/>
          <p:nvPr/>
        </p:nvSpPr>
        <p:spPr>
          <a:xfrm>
            <a:off x="5486519" y="3753502"/>
            <a:ext cx="3657362" cy="25308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Морской транспорт между портами, расположенными на иранском и российском побережьях. Первый речной порт на Волге на Каспии был построен в 1976 году.</a:t>
            </a:r>
            <a:endParaRPr lang="en-US" sz="1859" dirty="0"/>
          </a:p>
        </p:txBody>
      </p:sp>
      <p:sp>
        <p:nvSpPr>
          <p:cNvPr id="11" name="Shape 9"/>
          <p:cNvSpPr/>
          <p:nvPr/>
        </p:nvSpPr>
        <p:spPr>
          <a:xfrm>
            <a:off x="9615845" y="2927611"/>
            <a:ext cx="4129326" cy="3590995"/>
          </a:xfrm>
          <a:prstGeom prst="roundRect">
            <a:avLst>
              <a:gd name="adj" fmla="val 1972"/>
            </a:avLst>
          </a:prstGeom>
          <a:solidFill>
            <a:srgbClr val="F6E9D5"/>
          </a:solidFill>
          <a:ln/>
        </p:spPr>
      </p:sp>
      <p:sp>
        <p:nvSpPr>
          <p:cNvPr id="12" name="Text 10"/>
          <p:cNvSpPr/>
          <p:nvPr/>
        </p:nvSpPr>
        <p:spPr>
          <a:xfrm>
            <a:off x="9851827" y="3161858"/>
            <a:ext cx="2360771" cy="3807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21"/>
              </a:lnSpc>
              <a:buNone/>
            </a:pPr>
            <a:r>
              <a:rPr lang="en-US" sz="2324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Экономика</a:t>
            </a:r>
            <a:endParaRPr lang="en-US" sz="2324" dirty="0"/>
          </a:p>
        </p:txBody>
      </p:sp>
      <p:sp>
        <p:nvSpPr>
          <p:cNvPr id="13" name="Text 11"/>
          <p:cNvSpPr/>
          <p:nvPr/>
        </p:nvSpPr>
        <p:spPr>
          <a:xfrm>
            <a:off x="9851827" y="3753502"/>
            <a:ext cx="3657362" cy="25308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Символ культуры Азербайджана и Астрахани, Краснодара. Популярен у туристов благодаря жаркому климату, южным народным кухням и рыбацкому созерцанию.</a:t>
            </a:r>
            <a:endParaRPr lang="en-US" sz="1859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F8B044-8C2C-4058-9D01-828C2EDDD346}"/>
              </a:ext>
            </a:extLst>
          </p:cNvPr>
          <p:cNvSpPr txBox="1"/>
          <p:nvPr/>
        </p:nvSpPr>
        <p:spPr>
          <a:xfrm>
            <a:off x="12177327" y="735203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sp>
        <p:nvSpPr>
          <p:cNvPr id="4" name="Text 2"/>
          <p:cNvSpPr/>
          <p:nvPr/>
        </p:nvSpPr>
        <p:spPr>
          <a:xfrm>
            <a:off x="885230" y="1154451"/>
            <a:ext cx="9273540" cy="7615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2"/>
              </a:lnSpc>
              <a:buNone/>
            </a:pPr>
            <a:r>
              <a:rPr lang="en-US" sz="4647" dirty="0">
                <a:solidFill>
                  <a:srgbClr val="38512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Роль морей в экономике России</a:t>
            </a:r>
            <a:endParaRPr lang="en-US" sz="4647" dirty="0"/>
          </a:p>
        </p:txBody>
      </p:sp>
      <p:sp>
        <p:nvSpPr>
          <p:cNvPr id="5" name="Text 3"/>
          <p:cNvSpPr/>
          <p:nvPr/>
        </p:nvSpPr>
        <p:spPr>
          <a:xfrm>
            <a:off x="885230" y="2431580"/>
            <a:ext cx="12859941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Море продуктов: рыба, креветки, водоросли.</a:t>
            </a:r>
            <a:endParaRPr lang="en-US" sz="1859" dirty="0"/>
          </a:p>
        </p:txBody>
      </p:sp>
      <p:sp>
        <p:nvSpPr>
          <p:cNvPr id="6" name="Text 4"/>
          <p:cNvSpPr/>
          <p:nvPr/>
        </p:nvSpPr>
        <p:spPr>
          <a:xfrm>
            <a:off x="885230" y="3146257"/>
            <a:ext cx="12859941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Нефтегазовые месторождения. Морские порты и морской транспорт.</a:t>
            </a:r>
            <a:endParaRPr lang="en-US" sz="1859" dirty="0"/>
          </a:p>
        </p:txBody>
      </p:sp>
      <p:sp>
        <p:nvSpPr>
          <p:cNvPr id="7" name="Text 5"/>
          <p:cNvSpPr/>
          <p:nvPr/>
        </p:nvSpPr>
        <p:spPr>
          <a:xfrm>
            <a:off x="1121807" y="4044242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Море</a:t>
            </a:r>
            <a:endParaRPr lang="en-US" sz="1859" dirty="0"/>
          </a:p>
        </p:txBody>
      </p:sp>
      <p:sp>
        <p:nvSpPr>
          <p:cNvPr id="8" name="Text 6"/>
          <p:cNvSpPr/>
          <p:nvPr/>
        </p:nvSpPr>
        <p:spPr>
          <a:xfrm>
            <a:off x="5411391" y="4044242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Добыча нефти, тыс. т. на 2021 г.</a:t>
            </a:r>
            <a:endParaRPr lang="en-US" sz="1859" dirty="0"/>
          </a:p>
        </p:txBody>
      </p:sp>
      <p:sp>
        <p:nvSpPr>
          <p:cNvPr id="9" name="Text 7"/>
          <p:cNvSpPr/>
          <p:nvPr/>
        </p:nvSpPr>
        <p:spPr>
          <a:xfrm>
            <a:off x="9697164" y="4044242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Добыча газа, млрд куб. м на 2021 г.</a:t>
            </a:r>
            <a:endParaRPr lang="en-US" sz="1859" dirty="0"/>
          </a:p>
        </p:txBody>
      </p:sp>
      <p:sp>
        <p:nvSpPr>
          <p:cNvPr id="10" name="Shape 8"/>
          <p:cNvSpPr/>
          <p:nvPr/>
        </p:nvSpPr>
        <p:spPr>
          <a:xfrm>
            <a:off x="885230" y="4649360"/>
            <a:ext cx="12858631" cy="788426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11" name="Text 9"/>
          <p:cNvSpPr/>
          <p:nvPr/>
        </p:nvSpPr>
        <p:spPr>
          <a:xfrm>
            <a:off x="1121807" y="4832668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Баренцево</a:t>
            </a:r>
            <a:endParaRPr lang="en-US" sz="1859" dirty="0"/>
          </a:p>
        </p:txBody>
      </p:sp>
      <p:sp>
        <p:nvSpPr>
          <p:cNvPr id="12" name="Text 10"/>
          <p:cNvSpPr/>
          <p:nvPr/>
        </p:nvSpPr>
        <p:spPr>
          <a:xfrm>
            <a:off x="5411391" y="4832668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74,43</a:t>
            </a:r>
            <a:endParaRPr lang="en-US" sz="1859" dirty="0"/>
          </a:p>
        </p:txBody>
      </p:sp>
      <p:sp>
        <p:nvSpPr>
          <p:cNvPr id="13" name="Text 11"/>
          <p:cNvSpPr/>
          <p:nvPr/>
        </p:nvSpPr>
        <p:spPr>
          <a:xfrm>
            <a:off x="9697164" y="4832668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2,23</a:t>
            </a:r>
            <a:endParaRPr lang="en-US" sz="1859" dirty="0"/>
          </a:p>
        </p:txBody>
      </p:sp>
      <p:sp>
        <p:nvSpPr>
          <p:cNvPr id="14" name="Text 12"/>
          <p:cNvSpPr/>
          <p:nvPr/>
        </p:nvSpPr>
        <p:spPr>
          <a:xfrm>
            <a:off x="1121807" y="5621094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Каспийское море</a:t>
            </a:r>
            <a:endParaRPr lang="en-US" sz="1859" dirty="0"/>
          </a:p>
        </p:txBody>
      </p:sp>
      <p:sp>
        <p:nvSpPr>
          <p:cNvPr id="15" name="Text 13"/>
          <p:cNvSpPr/>
          <p:nvPr/>
        </p:nvSpPr>
        <p:spPr>
          <a:xfrm>
            <a:off x="5411391" y="5621094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3,8</a:t>
            </a:r>
            <a:endParaRPr lang="en-US" sz="1859" dirty="0"/>
          </a:p>
        </p:txBody>
      </p:sp>
      <p:sp>
        <p:nvSpPr>
          <p:cNvPr id="16" name="Text 14"/>
          <p:cNvSpPr/>
          <p:nvPr/>
        </p:nvSpPr>
        <p:spPr>
          <a:xfrm>
            <a:off x="9697164" y="5621094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17,8</a:t>
            </a:r>
            <a:endParaRPr lang="en-US" sz="1859" dirty="0"/>
          </a:p>
        </p:txBody>
      </p:sp>
      <p:sp>
        <p:nvSpPr>
          <p:cNvPr id="17" name="Shape 15"/>
          <p:cNvSpPr/>
          <p:nvPr/>
        </p:nvSpPr>
        <p:spPr>
          <a:xfrm>
            <a:off x="885230" y="6226211"/>
            <a:ext cx="12858631" cy="788426"/>
          </a:xfrm>
          <a:prstGeom prst="rect">
            <a:avLst/>
          </a:prstGeom>
          <a:solidFill>
            <a:srgbClr val="F6E9D5"/>
          </a:solidFill>
          <a:ln/>
        </p:spPr>
      </p:sp>
      <p:sp>
        <p:nvSpPr>
          <p:cNvPr id="18" name="Text 16"/>
          <p:cNvSpPr/>
          <p:nvPr/>
        </p:nvSpPr>
        <p:spPr>
          <a:xfrm>
            <a:off x="1121807" y="6409520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Черное море</a:t>
            </a:r>
            <a:endParaRPr lang="en-US" sz="1859" dirty="0"/>
          </a:p>
        </p:txBody>
      </p:sp>
      <p:sp>
        <p:nvSpPr>
          <p:cNvPr id="19" name="Text 17"/>
          <p:cNvSpPr/>
          <p:nvPr/>
        </p:nvSpPr>
        <p:spPr>
          <a:xfrm>
            <a:off x="5411391" y="6409520"/>
            <a:ext cx="380619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0,98</a:t>
            </a:r>
            <a:endParaRPr lang="en-US" sz="1859" dirty="0"/>
          </a:p>
        </p:txBody>
      </p:sp>
      <p:sp>
        <p:nvSpPr>
          <p:cNvPr id="20" name="Text 18"/>
          <p:cNvSpPr/>
          <p:nvPr/>
        </p:nvSpPr>
        <p:spPr>
          <a:xfrm>
            <a:off x="9697164" y="6409520"/>
            <a:ext cx="3810000" cy="4218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346"/>
              </a:lnSpc>
              <a:buNone/>
            </a:pPr>
            <a:r>
              <a:rPr lang="en-US" sz="1859" dirty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0,09</a:t>
            </a:r>
            <a:endParaRPr lang="en-US" sz="1859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7EF0FD-BB9B-40B3-9ED5-3329CBB39A8D}"/>
              </a:ext>
            </a:extLst>
          </p:cNvPr>
          <p:cNvSpPr txBox="1"/>
          <p:nvPr/>
        </p:nvSpPr>
        <p:spPr>
          <a:xfrm>
            <a:off x="12177327" y="735203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F2E4C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28871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9376" y="2085883"/>
            <a:ext cx="8420100" cy="6188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10"/>
              </a:lnSpc>
              <a:buNone/>
            </a:pPr>
            <a:r>
              <a:rPr lang="en-US" sz="3777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География и природа морей России</a:t>
            </a:r>
            <a:endParaRPr lang="en-US" sz="37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7307580" y="3046153"/>
            <a:ext cx="15240" cy="6361772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7" name="Shape 4"/>
          <p:cNvSpPr/>
          <p:nvPr/>
        </p:nvSpPr>
        <p:spPr>
          <a:xfrm>
            <a:off x="7580769" y="3521856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8" name="Shape 5"/>
          <p:cNvSpPr/>
          <p:nvPr/>
        </p:nvSpPr>
        <p:spPr>
          <a:xfrm>
            <a:off x="7049631" y="3265862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9" name="Text 6"/>
          <p:cNvSpPr/>
          <p:nvPr/>
        </p:nvSpPr>
        <p:spPr>
          <a:xfrm>
            <a:off x="7261800" y="3197432"/>
            <a:ext cx="106680" cy="3713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6"/>
              </a:lnSpc>
              <a:buNone/>
            </a:pPr>
            <a:r>
              <a:rPr lang="en-US" sz="2266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1</a:t>
            </a:r>
            <a:endParaRPr lang="en-US" sz="2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70332" y="3180768"/>
            <a:ext cx="1918454" cy="3094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5"/>
              </a:lnSpc>
              <a:buNone/>
            </a:pPr>
            <a:r>
              <a:rPr lang="en-US" sz="18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Север</a:t>
            </a:r>
            <a:endParaRPr lang="en-US" sz="1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370332" y="3661553"/>
            <a:ext cx="5540693" cy="13704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151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Арктические моря с жизнью, приспособившейся к красотам и опасностям северного полушария. Они поддерживают стабильность мирового климата и являются домом для многих животных.</a:t>
            </a:r>
            <a:endParaRPr lang="en-US" sz="15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6223337" y="4693444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3" name="Shape 10"/>
          <p:cNvSpPr/>
          <p:nvPr/>
        </p:nvSpPr>
        <p:spPr>
          <a:xfrm>
            <a:off x="7049631" y="4437451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14" name="Text 11"/>
          <p:cNvSpPr/>
          <p:nvPr/>
        </p:nvSpPr>
        <p:spPr>
          <a:xfrm>
            <a:off x="7238940" y="4149547"/>
            <a:ext cx="152400" cy="3713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6"/>
              </a:lnSpc>
              <a:buNone/>
            </a:pPr>
            <a:r>
              <a:rPr lang="en-US" sz="2266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2</a:t>
            </a:r>
            <a:endParaRPr lang="en-US" sz="2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41614" y="4132883"/>
            <a:ext cx="1918454" cy="3094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455"/>
              </a:lnSpc>
              <a:buNone/>
            </a:pPr>
            <a:r>
              <a:rPr lang="en-US" sz="18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Восток</a:t>
            </a:r>
            <a:endParaRPr lang="en-US" sz="1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19376" y="4613667"/>
            <a:ext cx="5540693" cy="13704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19"/>
              </a:lnSpc>
              <a:buNone/>
            </a:pPr>
            <a:r>
              <a:rPr lang="en-US" sz="151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Тихоокеанские моря: сильные приливы и отливы, устрицы, раковины, красивые палаточные улитки. Сквозь морские глубины скользят мощные акулы и манты, а на мелководьях живут дельфины.</a:t>
            </a:r>
            <a:endParaRPr lang="en-US" sz="15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580769" y="6925288"/>
            <a:ext cx="826294" cy="15128"/>
          </a:xfrm>
          <a:prstGeom prst="rect">
            <a:avLst/>
          </a:prstGeom>
          <a:solidFill>
            <a:srgbClr val="38512F"/>
          </a:solidFill>
          <a:ln/>
        </p:spPr>
      </p:sp>
      <p:sp>
        <p:nvSpPr>
          <p:cNvPr id="18" name="Shape 15"/>
          <p:cNvSpPr/>
          <p:nvPr/>
        </p:nvSpPr>
        <p:spPr>
          <a:xfrm>
            <a:off x="7049631" y="6669295"/>
            <a:ext cx="531138" cy="527232"/>
          </a:xfrm>
          <a:prstGeom prst="roundRect">
            <a:avLst>
              <a:gd name="adj" fmla="val 13434"/>
            </a:avLst>
          </a:prstGeom>
          <a:solidFill>
            <a:srgbClr val="F6E9D5"/>
          </a:solidFill>
          <a:ln/>
        </p:spPr>
      </p:sp>
      <p:sp>
        <p:nvSpPr>
          <p:cNvPr id="19" name="Text 16"/>
          <p:cNvSpPr/>
          <p:nvPr/>
        </p:nvSpPr>
        <p:spPr>
          <a:xfrm>
            <a:off x="7235130" y="5619912"/>
            <a:ext cx="160020" cy="3713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46"/>
              </a:lnSpc>
              <a:buNone/>
            </a:pPr>
            <a:r>
              <a:rPr lang="en-US" sz="2266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3</a:t>
            </a:r>
            <a:endParaRPr lang="en-US" sz="22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70332" y="5603248"/>
            <a:ext cx="1918454" cy="3094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55"/>
              </a:lnSpc>
              <a:buNone/>
            </a:pPr>
            <a:r>
              <a:rPr lang="en-US" sz="1888" dirty="0">
                <a:solidFill>
                  <a:srgbClr val="38512F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Юг</a:t>
            </a:r>
            <a:endParaRPr lang="en-US" sz="18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370332" y="6084032"/>
            <a:ext cx="5540693" cy="10278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1511" dirty="0">
                <a:solidFill>
                  <a:srgbClr val="3A3630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Антициклон, гордящийся морскими курортами и термальными источниками, на азовском побережье. Чистое море и гладь вокруг охладительного источника Сиэтла.</a:t>
            </a:r>
            <a:endParaRPr lang="en-US" sz="151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4EA7F9-EAE6-43B1-AC76-DAC55F3D4AAA}"/>
              </a:ext>
            </a:extLst>
          </p:cNvPr>
          <p:cNvSpPr txBox="1"/>
          <p:nvPr/>
        </p:nvSpPr>
        <p:spPr>
          <a:xfrm>
            <a:off x="12177327" y="7352035"/>
            <a:ext cx="224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https://newuroki.net/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571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Lora</vt:lpstr>
      <vt:lpstr>Source Sans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SAM</cp:lastModifiedBy>
  <cp:revision>2</cp:revision>
  <dcterms:created xsi:type="dcterms:W3CDTF">2023-07-16T10:40:06Z</dcterms:created>
  <dcterms:modified xsi:type="dcterms:W3CDTF">2023-07-16T10:52:27Z</dcterms:modified>
</cp:coreProperties>
</file>