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12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41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1729431"/>
            <a:ext cx="7373541" cy="1827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50"/>
              </a:lnSpc>
              <a:buNone/>
            </a:pPr>
            <a:r>
              <a:rPr lang="en-US" sz="557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Понятие "Мировой океан"</a:t>
            </a:r>
            <a:endParaRPr lang="en-US" sz="5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85230" y="3908800"/>
            <a:ext cx="7373541" cy="2530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Мировой океан - это огромная водная система земного шара, состоящая из пяти основных частей, которые покрывают 71% поверхности планеты. Южный, Северный Ледовитый, Тихий, Атлантический и Индийский океаны образуют единое географическое пространство, в котором существует огромное количество живых организмов и соединений.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F538C-2106-4F24-89FE-D61570EC73C3}"/>
              </a:ext>
            </a:extLst>
          </p:cNvPr>
          <p:cNvSpPr txBox="1"/>
          <p:nvPr/>
        </p:nvSpPr>
        <p:spPr>
          <a:xfrm rot="18723587">
            <a:off x="-378782" y="7031662"/>
            <a:ext cx="27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080E4-E1FC-4711-910B-2F7F3B4F3407}"/>
              </a:ext>
            </a:extLst>
          </p:cNvPr>
          <p:cNvSpPr txBox="1"/>
          <p:nvPr/>
        </p:nvSpPr>
        <p:spPr>
          <a:xfrm>
            <a:off x="12010022" y="69057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40938" y="994662"/>
            <a:ext cx="5090160" cy="723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39"/>
              </a:lnSpc>
              <a:buNone/>
            </a:pPr>
            <a:r>
              <a:rPr lang="en-US" sz="441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Что такое океан?</a:t>
            </a:r>
            <a:endParaRPr lang="en-US" sz="44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85230" y="1977151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1028343" y="2294010"/>
            <a:ext cx="129540" cy="4339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43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69601" y="2330176"/>
            <a:ext cx="2890361" cy="7308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69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Огромные массы воды </a:t>
            </a:r>
            <a:r>
              <a:rPr lang="en-US" sz="2207" b="1" dirty="0">
                <a:solidFill>
                  <a:schemeClr val="bg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🌊</a:t>
            </a:r>
            <a:endParaRPr lang="en-US" sz="220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69601" y="3261371"/>
            <a:ext cx="2890361" cy="20026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78"/>
              </a:lnSpc>
              <a:buNone/>
            </a:pPr>
            <a:r>
              <a:rPr lang="en-US" sz="176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Огромное пространство, состоящее из связанных водных масс, охватывающее более двух третей поверхности Земли.</a:t>
            </a:r>
            <a:endParaRPr lang="en-US" sz="17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89991" y="1977151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171542"/>
          </a:solidFill>
          <a:ln/>
        </p:spPr>
      </p:sp>
      <p:sp>
        <p:nvSpPr>
          <p:cNvPr id="10" name="Text 8"/>
          <p:cNvSpPr/>
          <p:nvPr/>
        </p:nvSpPr>
        <p:spPr>
          <a:xfrm>
            <a:off x="4829651" y="2294010"/>
            <a:ext cx="213360" cy="4339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43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12819" y="2330176"/>
            <a:ext cx="2872740" cy="3692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69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Носитель жизни </a:t>
            </a:r>
            <a:r>
              <a:rPr lang="en-US" sz="2207" b="1" dirty="0">
                <a:solidFill>
                  <a:schemeClr val="bg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🐠</a:t>
            </a:r>
            <a:endParaRPr lang="en-US" sz="220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12819" y="2899719"/>
            <a:ext cx="2890361" cy="2403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78"/>
              </a:lnSpc>
              <a:buNone/>
            </a:pPr>
            <a:r>
              <a:rPr lang="en-US" sz="176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Мировой океан обеспечивает жизненную среду для миллионов видов живых существ, от микроскопического планктона до китов и акул.</a:t>
            </a:r>
            <a:endParaRPr lang="en-US" sz="17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85230" y="6436939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171542"/>
          </a:solidFill>
          <a:ln/>
        </p:spPr>
      </p:sp>
      <p:sp>
        <p:nvSpPr>
          <p:cNvPr id="14" name="Text 12"/>
          <p:cNvSpPr/>
          <p:nvPr/>
        </p:nvSpPr>
        <p:spPr>
          <a:xfrm>
            <a:off x="986433" y="5767528"/>
            <a:ext cx="213360" cy="4339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43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69601" y="5803693"/>
            <a:ext cx="3246120" cy="3692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69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Источник ресурсов </a:t>
            </a:r>
            <a:r>
              <a:rPr lang="en-US" sz="2207" b="1" dirty="0">
                <a:solidFill>
                  <a:schemeClr val="bg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💰</a:t>
            </a:r>
            <a:endParaRPr lang="en-US" sz="220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569601" y="6373236"/>
            <a:ext cx="6733461" cy="801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78"/>
              </a:lnSpc>
              <a:buNone/>
            </a:pPr>
            <a:r>
              <a:rPr lang="en-US" sz="176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Океаны предоставляют обильный источник ресурсов - рыбные запасы, нефть, газ, минералы и многое другое.</a:t>
            </a:r>
            <a:endParaRPr lang="en-US" sz="17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DE5802-F8C9-49C3-BFB7-ACC3D7B3AC97}"/>
              </a:ext>
            </a:extLst>
          </p:cNvPr>
          <p:cNvSpPr txBox="1"/>
          <p:nvPr/>
        </p:nvSpPr>
        <p:spPr>
          <a:xfrm rot="18723587">
            <a:off x="-378782" y="7031662"/>
            <a:ext cx="27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E7989A-937B-4985-8B1E-7F682488E9A5}"/>
              </a:ext>
            </a:extLst>
          </p:cNvPr>
          <p:cNvSpPr txBox="1"/>
          <p:nvPr/>
        </p:nvSpPr>
        <p:spPr>
          <a:xfrm>
            <a:off x="12010022" y="69057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320674" y="-289716"/>
            <a:ext cx="14630400" cy="8169088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-53975" y="78584"/>
            <a:ext cx="15039975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475656" y="140401"/>
            <a:ext cx="12859941" cy="15231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Разъяснение понятия "Мировой океан" и его составляющих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75656" y="1823527"/>
            <a:ext cx="4129326" cy="3598559"/>
          </a:xfrm>
          <a:prstGeom prst="roundRect">
            <a:avLst>
              <a:gd name="adj" fmla="val 1968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711638" y="2057774"/>
            <a:ext cx="2360771" cy="388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Одно целое </a:t>
            </a:r>
            <a:r>
              <a:rPr lang="en-US" sz="2324" b="1" dirty="0">
                <a:solidFill>
                  <a:schemeClr val="bg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🌏</a:t>
            </a:r>
            <a:endParaRPr lang="en-US" sz="232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11638" y="2656982"/>
            <a:ext cx="3657362" cy="2530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Мировой океан состоит из пяти частей, которые можно рассматривать отдельно друг от друга, но вместе они образуют единый гидрологический организм.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840963" y="1823527"/>
            <a:ext cx="4129326" cy="3598559"/>
          </a:xfrm>
          <a:prstGeom prst="roundRect">
            <a:avLst>
              <a:gd name="adj" fmla="val 1968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5076945" y="2057774"/>
            <a:ext cx="2430780" cy="388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Температура </a:t>
            </a:r>
            <a:r>
              <a:rPr lang="en-US" sz="2324" b="1" dirty="0">
                <a:solidFill>
                  <a:schemeClr val="bg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🌡</a:t>
            </a:r>
            <a:endParaRPr lang="en-US" sz="232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076945" y="2656982"/>
            <a:ext cx="3657362" cy="2109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Температура воды в океане меняется в зависимости от местонахождения и времени года. Общая температура океана составляет около 3,9°С.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06271" y="1823527"/>
            <a:ext cx="4129326" cy="3598559"/>
          </a:xfrm>
          <a:prstGeom prst="roundRect">
            <a:avLst>
              <a:gd name="adj" fmla="val 1968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9442253" y="2057774"/>
            <a:ext cx="2360771" cy="388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Цвет воды </a:t>
            </a:r>
            <a:r>
              <a:rPr lang="en-US" sz="2324" b="1" dirty="0">
                <a:solidFill>
                  <a:schemeClr val="bg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🎨</a:t>
            </a:r>
            <a:endParaRPr lang="en-US" sz="232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2253" y="2656982"/>
            <a:ext cx="3657362" cy="2109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Цвет воды в океане зависит от местонахождения, температуры и наличия определенных веществ в воде, таких как хлорофилл и загрязнители.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75656" y="5656333"/>
            <a:ext cx="12859941" cy="1911321"/>
          </a:xfrm>
          <a:prstGeom prst="roundRect">
            <a:avLst>
              <a:gd name="adj" fmla="val 3706"/>
            </a:avLst>
          </a:prstGeom>
          <a:solidFill>
            <a:srgbClr val="171542"/>
          </a:solidFill>
          <a:ln/>
        </p:spPr>
      </p:sp>
      <p:sp>
        <p:nvSpPr>
          <p:cNvPr id="15" name="Text 13"/>
          <p:cNvSpPr/>
          <p:nvPr/>
        </p:nvSpPr>
        <p:spPr>
          <a:xfrm>
            <a:off x="711638" y="5890580"/>
            <a:ext cx="2360771" cy="388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Соленость </a:t>
            </a:r>
            <a:r>
              <a:rPr lang="en-US" sz="2324" b="1" dirty="0">
                <a:solidFill>
                  <a:schemeClr val="bg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🧂</a:t>
            </a:r>
            <a:endParaRPr lang="en-US" sz="232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11638" y="6489788"/>
            <a:ext cx="12387977" cy="10778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Количество соли в воде океана также различается в зависимости от местонахождения. Общая соленость океана составляет около 35 грамм на литр.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E80FB-C028-4B6B-94EA-A14C92C3C80E}"/>
              </a:ext>
            </a:extLst>
          </p:cNvPr>
          <p:cNvSpPr txBox="1"/>
          <p:nvPr/>
        </p:nvSpPr>
        <p:spPr>
          <a:xfrm rot="18723587">
            <a:off x="-567342" y="6489263"/>
            <a:ext cx="27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B619F-0572-4D12-9A1A-7A8D982B4452}"/>
              </a:ext>
            </a:extLst>
          </p:cNvPr>
          <p:cNvSpPr txBox="1"/>
          <p:nvPr/>
        </p:nvSpPr>
        <p:spPr>
          <a:xfrm>
            <a:off x="11600448" y="661606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906613"/>
            <a:ext cx="1104138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Распределение океанов на планете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21807" y="2367050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Атлантический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11391" y="2367050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10 104 000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697164" y="2367050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3 646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85230" y="2972168"/>
            <a:ext cx="12858631" cy="788426"/>
          </a:xfrm>
          <a:prstGeom prst="rect">
            <a:avLst/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1121807" y="3155476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Тихий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11391" y="3155476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18 500 000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697164" y="3155476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4 280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121807" y="3943902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Индийский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411391" y="3943902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7 700 000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697164" y="3943902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3 840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85230" y="4549019"/>
            <a:ext cx="12858631" cy="788426"/>
          </a:xfrm>
          <a:prstGeom prst="rect">
            <a:avLst/>
          </a:prstGeom>
          <a:solidFill>
            <a:srgbClr val="171542"/>
          </a:solidFill>
          <a:ln/>
        </p:spPr>
      </p:sp>
      <p:sp>
        <p:nvSpPr>
          <p:cNvPr id="16" name="Text 14"/>
          <p:cNvSpPr/>
          <p:nvPr/>
        </p:nvSpPr>
        <p:spPr>
          <a:xfrm>
            <a:off x="1121807" y="4732327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Северный Ледовитый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411391" y="4732327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14 050 000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697164" y="4732327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1 205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121807" y="5520753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Южный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411391" y="5520753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14 056 000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697164" y="5520753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3 682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85230" y="6418738"/>
            <a:ext cx="12859941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Тихий океан - самый большой океан в мире, его площадь составляет почти треть поверхности планеты, в то время как Северный Ледовитый океан - самый мелкий и наименее изученный из пяти океанов.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B45FD9-9406-4926-BF55-901129046E3B}"/>
              </a:ext>
            </a:extLst>
          </p:cNvPr>
          <p:cNvSpPr txBox="1"/>
          <p:nvPr/>
        </p:nvSpPr>
        <p:spPr>
          <a:xfrm rot="18723587">
            <a:off x="-378782" y="7031662"/>
            <a:ext cx="27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A7AA4D-6E32-4358-B5B3-842E796BC4A2}"/>
              </a:ext>
            </a:extLst>
          </p:cNvPr>
          <p:cNvSpPr txBox="1"/>
          <p:nvPr/>
        </p:nvSpPr>
        <p:spPr>
          <a:xfrm>
            <a:off x="12010022" y="69057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1653437"/>
            <a:ext cx="1262634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Сравнение размеров и глубины океанов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85230" y="3071090"/>
            <a:ext cx="327660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Размеры океанов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62896" y="3820869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Тихий - 179,7 млн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62896" y="4359802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Атлантический - 106,5 млн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62896" y="4898735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Индийский - 70,5 млн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262896" y="5437668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Южный- 33,8 млн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262896" y="5976600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Северный Ледовитый - 15,5 млн км²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610832" y="3071090"/>
            <a:ext cx="313944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Глубина океанов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88498" y="3820869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Тихий - 3 962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88498" y="4359802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Атлантический - 3 646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88498" y="4898735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Индийский - 3 872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988498" y="5437668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Южный- 3 682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988498" y="5976600"/>
            <a:ext cx="5764292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346"/>
              </a:lnSpc>
              <a:buSzPct val="100000"/>
              <a:buChar char="•"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Северный Ледовитый - 1 183 м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AE288-9D25-4450-BD80-295BE434C250}"/>
              </a:ext>
            </a:extLst>
          </p:cNvPr>
          <p:cNvSpPr txBox="1"/>
          <p:nvPr/>
        </p:nvSpPr>
        <p:spPr>
          <a:xfrm rot="18723587">
            <a:off x="-378782" y="7031662"/>
            <a:ext cx="27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881320-43C9-4743-BE5B-253BA3A03FED}"/>
              </a:ext>
            </a:extLst>
          </p:cNvPr>
          <p:cNvSpPr txBox="1"/>
          <p:nvPr/>
        </p:nvSpPr>
        <p:spPr>
          <a:xfrm>
            <a:off x="12010022" y="69057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379750" y="214931"/>
            <a:ext cx="7322820" cy="5331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29"/>
              </a:lnSpc>
              <a:buNone/>
            </a:pPr>
            <a:r>
              <a:rPr lang="en-US" sz="325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Особенности каждого из океанов</a:t>
            </a:r>
            <a:endParaRPr lang="en-US" sz="32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8" y="1273760"/>
            <a:ext cx="2546033" cy="252731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66324" y="3910836"/>
            <a:ext cx="1652587" cy="2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5"/>
              </a:lnSpc>
              <a:buNone/>
            </a:pPr>
            <a:r>
              <a:rPr lang="en-US" sz="162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Тихий океан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19601" y="4324963"/>
            <a:ext cx="2546033" cy="11809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42"/>
              </a:lnSpc>
              <a:buNone/>
            </a:pPr>
            <a:r>
              <a:rPr lang="en-US" sz="130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Самый крупный и глубокий океан, обладает уникальной красотой и богатством подводного мира.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634" y="1273760"/>
            <a:ext cx="2546033" cy="252731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475842" y="3981544"/>
            <a:ext cx="1973580" cy="2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5"/>
              </a:lnSpc>
              <a:buNone/>
            </a:pPr>
            <a:r>
              <a:rPr lang="en-US" sz="162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Индийский океан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189616" y="4395671"/>
            <a:ext cx="2546033" cy="11809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42"/>
              </a:lnSpc>
              <a:buNone/>
            </a:pPr>
            <a:r>
              <a:rPr lang="en-US" sz="130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Обладает теплыми и спокойными водами, богатыми различными видами морской жизни.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59" y="1273760"/>
            <a:ext cx="2546033" cy="252731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908527" y="3917000"/>
            <a:ext cx="2546033" cy="5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15"/>
              </a:lnSpc>
              <a:buNone/>
            </a:pPr>
            <a:r>
              <a:rPr lang="en-US" sz="162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Северный Ледовитый океан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5908527" y="4597639"/>
            <a:ext cx="2546033" cy="11809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42"/>
              </a:lnSpc>
              <a:buNone/>
            </a:pPr>
            <a:r>
              <a:rPr lang="en-US" sz="130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Одно из самых суровых мест на планете, покрытое льдом в большей части года. Тем не менее, оно привлекает ученых.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5484" y="1273760"/>
            <a:ext cx="2546033" cy="252731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627438" y="3917000"/>
            <a:ext cx="2385060" cy="2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5"/>
              </a:lnSpc>
              <a:buNone/>
            </a:pPr>
            <a:r>
              <a:rPr lang="en-US" sz="162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Атлантический океан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8546952" y="4331127"/>
            <a:ext cx="2546033" cy="17713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42"/>
              </a:lnSpc>
              <a:buNone/>
            </a:pPr>
            <a:r>
              <a:rPr lang="en-US" sz="130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Один из самых соленых океанов на Земле, он предоставляет место обитания для различных видов морской жизни, а также обладает богатой историей и культурой.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4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213453" y="1271128"/>
            <a:ext cx="2529944" cy="252994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1712586" y="3920868"/>
            <a:ext cx="1652587" cy="2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5"/>
              </a:lnSpc>
              <a:buNone/>
            </a:pPr>
            <a:r>
              <a:rPr lang="en-US" sz="162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Южный океан</a:t>
            </a:r>
            <a:endParaRPr lang="en-US" sz="16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11265863" y="4334995"/>
            <a:ext cx="2546033" cy="17713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42"/>
              </a:lnSpc>
              <a:buNone/>
            </a:pPr>
            <a:r>
              <a:rPr lang="en-US" sz="1301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Самый изолированный и менее изученный из пяти океанов. Животный мир Южного океана привлекает ученых со всего мира своей уникальностью и загадочностью.</a:t>
            </a:r>
            <a:endParaRPr lang="en-US" sz="13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C8B687-2550-409F-AF8C-A3402EEE4EBA}"/>
              </a:ext>
            </a:extLst>
          </p:cNvPr>
          <p:cNvSpPr txBox="1"/>
          <p:nvPr/>
        </p:nvSpPr>
        <p:spPr>
          <a:xfrm rot="18723587">
            <a:off x="-378782" y="7031662"/>
            <a:ext cx="27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1B8FD9-93DF-4E7B-9943-36FDBC053AC9}"/>
              </a:ext>
            </a:extLst>
          </p:cNvPr>
          <p:cNvSpPr txBox="1"/>
          <p:nvPr/>
        </p:nvSpPr>
        <p:spPr>
          <a:xfrm>
            <a:off x="12010022" y="69057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566058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644356"/>
            <a:ext cx="1189482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Важность сохранения чистоты океана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85230" y="5254832"/>
            <a:ext cx="12859941" cy="1512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6" name="Shape 4"/>
          <p:cNvSpPr/>
          <p:nvPr/>
        </p:nvSpPr>
        <p:spPr>
          <a:xfrm>
            <a:off x="4033599" y="5254832"/>
            <a:ext cx="15240" cy="82021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5"/>
          <p:cNvSpPr/>
          <p:nvPr/>
        </p:nvSpPr>
        <p:spPr>
          <a:xfrm>
            <a:off x="3775710" y="4991275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3972639" y="5026377"/>
            <a:ext cx="13716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839039" y="5743239"/>
            <a:ext cx="440436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Защита окружающей среды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87977" y="6334883"/>
            <a:ext cx="6273251" cy="111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Бережное отношение к океану позволит сохранить жизненно важные ресурсы, которые он предоставляет.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07580" y="4434614"/>
            <a:ext cx="15240" cy="82021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49691" y="4991275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7204710" y="5026377"/>
            <a:ext cx="22098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928360" y="1921485"/>
            <a:ext cx="277368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Биоразнообразие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395192" y="2513129"/>
            <a:ext cx="5840016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Многообразие морской флоры и фауны зависит от чистоты и здоровья океана. Разрушение экосистем океана может повлечь за собой очаги бедности в мире.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0581561" y="5254832"/>
            <a:ext cx="15240" cy="820218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23671" y="4991275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171542"/>
          </a:solidFill>
          <a:ln/>
        </p:spPr>
      </p:sp>
      <p:sp>
        <p:nvSpPr>
          <p:cNvPr id="18" name="Text 16"/>
          <p:cNvSpPr/>
          <p:nvPr/>
        </p:nvSpPr>
        <p:spPr>
          <a:xfrm>
            <a:off x="10474881" y="5026377"/>
            <a:ext cx="22860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661321" y="5950068"/>
            <a:ext cx="4141752" cy="3883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1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Чистый воздух и вода </a:t>
            </a:r>
            <a:r>
              <a:rPr lang="en-US" sz="2324" b="1" dirty="0">
                <a:solidFill>
                  <a:srgbClr val="000000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💦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69173" y="6353329"/>
            <a:ext cx="6273250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46"/>
              </a:lnSpc>
              <a:buNone/>
            </a:pPr>
            <a:r>
              <a:rPr lang="en-US" sz="1859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Океаны кормят нашу планету кислородом. Загрязнение воды и воздуха способствует развитию глобальных проблем окружающей среды, таких как изменение климата и глобальное потепление.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6E8823-29FA-4FF7-8C5C-90C649CF54B6}"/>
              </a:ext>
            </a:extLst>
          </p:cNvPr>
          <p:cNvSpPr txBox="1"/>
          <p:nvPr/>
        </p:nvSpPr>
        <p:spPr>
          <a:xfrm rot="18723587">
            <a:off x="-378782" y="7031662"/>
            <a:ext cx="271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newUROKI.net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Всё для учителя – всё бесплатно!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7061E3-C831-4571-9DD8-82A16CFFAF3F}"/>
              </a:ext>
            </a:extLst>
          </p:cNvPr>
          <p:cNvSpPr txBox="1"/>
          <p:nvPr/>
        </p:nvSpPr>
        <p:spPr>
          <a:xfrm>
            <a:off x="12010022" y="69057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674</Words>
  <Application>Microsoft Office PowerPoint</Application>
  <PresentationFormat>Произвольный</PresentationFormat>
  <Paragraphs>100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2023-07-07T11:03:13Z</dcterms:created>
  <dcterms:modified xsi:type="dcterms:W3CDTF">2023-07-07T11:21:59Z</dcterms:modified>
</cp:coreProperties>
</file>