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12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92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2544567"/>
            <a:ext cx="7560945" cy="1634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482"/>
              </a:lnSpc>
              <a:buNone/>
            </a:pPr>
            <a:r>
              <a:rPr lang="en-US" sz="4986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Понятие хозяйства России</a:t>
            </a:r>
            <a:endParaRPr lang="en-US" sz="4986" dirty="0"/>
          </a:p>
        </p:txBody>
      </p:sp>
      <p:sp>
        <p:nvSpPr>
          <p:cNvPr id="5" name="Text 2"/>
          <p:cNvSpPr/>
          <p:nvPr/>
        </p:nvSpPr>
        <p:spPr>
          <a:xfrm>
            <a:off x="791528" y="4493117"/>
            <a:ext cx="7560945" cy="113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Хозяйство России охватывает производственную деятельность, связанную со всей экономикой страны, включая сферу услуг. Важной составляющей являются природные ресурсы.</a:t>
            </a:r>
            <a:endParaRPr lang="en-US" sz="1662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9093CA-BC19-4E46-8B75-4F66B26863A6}"/>
              </a:ext>
            </a:extLst>
          </p:cNvPr>
          <p:cNvSpPr txBox="1"/>
          <p:nvPr/>
        </p:nvSpPr>
        <p:spPr>
          <a:xfrm rot="19066552">
            <a:off x="-437322" y="6481452"/>
            <a:ext cx="343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newUROKI.net</a:t>
            </a:r>
          </a:p>
          <a:p>
            <a:pPr algn="ctr"/>
            <a:r>
              <a:rPr lang="ru-RU" dirty="0">
                <a:solidFill>
                  <a:schemeClr val="tx1">
                    <a:alpha val="5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97079-5A78-4CBC-B840-E4333C2E2339}"/>
              </a:ext>
            </a:extLst>
          </p:cNvPr>
          <p:cNvSpPr txBox="1"/>
          <p:nvPr/>
        </p:nvSpPr>
        <p:spPr>
          <a:xfrm>
            <a:off x="12138992" y="729761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553998" y="1901157"/>
            <a:ext cx="4053840" cy="4766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781"/>
              </a:lnSpc>
              <a:buNone/>
            </a:pPr>
            <a:r>
              <a:rPr lang="en-US" sz="2909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Структура хозяйства</a:t>
            </a:r>
            <a:endParaRPr lang="en-US" sz="2909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3" y="2597751"/>
            <a:ext cx="2364105" cy="234672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36345" y="5091143"/>
            <a:ext cx="1905000" cy="238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91"/>
              </a:lnSpc>
              <a:buNone/>
            </a:pPr>
            <a:r>
              <a:rPr lang="en-US" sz="145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Сельское хозяйство</a:t>
            </a:r>
            <a:endParaRPr lang="en-US" sz="1454" dirty="0"/>
          </a:p>
        </p:txBody>
      </p:sp>
      <p:sp>
        <p:nvSpPr>
          <p:cNvPr id="7" name="Text 3"/>
          <p:cNvSpPr/>
          <p:nvPr/>
        </p:nvSpPr>
        <p:spPr>
          <a:xfrm>
            <a:off x="553998" y="5476078"/>
            <a:ext cx="3269813" cy="5278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94"/>
              </a:lnSpc>
              <a:buNone/>
            </a:pPr>
            <a:r>
              <a:rPr lang="en-US" sz="1163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Выращивание зерновых, картофеля, овощей, животноводство и рыболовство.</a:t>
            </a:r>
            <a:endParaRPr lang="en-US" sz="1163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363" y="2597751"/>
            <a:ext cx="2364105" cy="234672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101465" y="5091143"/>
            <a:ext cx="3009900" cy="238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91"/>
              </a:lnSpc>
              <a:buNone/>
            </a:pPr>
            <a:r>
              <a:rPr lang="en-US" sz="145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Добыча полезных ископаемых</a:t>
            </a:r>
            <a:endParaRPr lang="en-US" sz="1454" dirty="0"/>
          </a:p>
        </p:txBody>
      </p:sp>
      <p:sp>
        <p:nvSpPr>
          <p:cNvPr id="10" name="Text 5"/>
          <p:cNvSpPr/>
          <p:nvPr/>
        </p:nvSpPr>
        <p:spPr>
          <a:xfrm>
            <a:off x="3971568" y="5476078"/>
            <a:ext cx="3269813" cy="2639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94"/>
              </a:lnSpc>
              <a:buNone/>
            </a:pPr>
            <a:r>
              <a:rPr lang="en-US" sz="1163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Добыча металлов, угля, нефти и газа.</a:t>
            </a:r>
            <a:endParaRPr lang="en-US" sz="1163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1933" y="2597751"/>
            <a:ext cx="2364105" cy="234672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151495" y="5091143"/>
            <a:ext cx="1744980" cy="238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91"/>
              </a:lnSpc>
              <a:buNone/>
            </a:pPr>
            <a:r>
              <a:rPr lang="en-US" sz="145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Промышленность</a:t>
            </a:r>
            <a:endParaRPr lang="en-US" sz="1454" dirty="0"/>
          </a:p>
        </p:txBody>
      </p:sp>
      <p:sp>
        <p:nvSpPr>
          <p:cNvPr id="13" name="Text 7"/>
          <p:cNvSpPr/>
          <p:nvPr/>
        </p:nvSpPr>
        <p:spPr>
          <a:xfrm>
            <a:off x="7389138" y="5476078"/>
            <a:ext cx="3269813" cy="7917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94"/>
              </a:lnSpc>
              <a:buNone/>
            </a:pPr>
            <a:r>
              <a:rPr lang="en-US" sz="1163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Производство оборудования, машиностроение, химическая и пищевая промышленность.</a:t>
            </a:r>
            <a:endParaRPr lang="en-US" sz="1163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503" y="2597751"/>
            <a:ext cx="2364105" cy="2346722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1702772" y="5091143"/>
            <a:ext cx="1477566" cy="238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91"/>
              </a:lnSpc>
              <a:buNone/>
            </a:pPr>
            <a:r>
              <a:rPr lang="en-US" sz="145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Сфера услуг</a:t>
            </a:r>
            <a:endParaRPr lang="en-US" sz="1454" dirty="0"/>
          </a:p>
        </p:txBody>
      </p:sp>
      <p:sp>
        <p:nvSpPr>
          <p:cNvPr id="16" name="Text 9"/>
          <p:cNvSpPr/>
          <p:nvPr/>
        </p:nvSpPr>
        <p:spPr>
          <a:xfrm>
            <a:off x="10806708" y="5476078"/>
            <a:ext cx="3269813" cy="7917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94"/>
              </a:lnSpc>
              <a:buNone/>
            </a:pPr>
            <a:r>
              <a:rPr lang="en-US" sz="1163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Транспортировка, образование, здравоохранение, туризм, оптовая и розничная торговля.</a:t>
            </a:r>
            <a:endParaRPr lang="en-US" sz="1163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E96F52-8B7A-4F05-86E3-2447E9338C3A}"/>
              </a:ext>
            </a:extLst>
          </p:cNvPr>
          <p:cNvSpPr txBox="1"/>
          <p:nvPr/>
        </p:nvSpPr>
        <p:spPr>
          <a:xfrm rot="19066552">
            <a:off x="-437322" y="6481452"/>
            <a:ext cx="343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newUROKI.net</a:t>
            </a:r>
          </a:p>
          <a:p>
            <a:pPr algn="ctr"/>
            <a:r>
              <a:rPr lang="ru-RU" dirty="0">
                <a:solidFill>
                  <a:schemeClr val="tx1">
                    <a:alpha val="5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E84A32-27FB-49C2-B1EC-91175F12058B}"/>
              </a:ext>
            </a:extLst>
          </p:cNvPr>
          <p:cNvSpPr txBox="1"/>
          <p:nvPr/>
        </p:nvSpPr>
        <p:spPr>
          <a:xfrm>
            <a:off x="12138992" y="729761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1740659"/>
            <a:ext cx="9075420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Отраслевая структура хозяйства</a:t>
            </a:r>
            <a:endParaRPr lang="en-US" sz="4155" dirty="0"/>
          </a:p>
        </p:txBody>
      </p:sp>
      <p:sp>
        <p:nvSpPr>
          <p:cNvPr id="5" name="Shape 2"/>
          <p:cNvSpPr/>
          <p:nvPr/>
        </p:nvSpPr>
        <p:spPr>
          <a:xfrm>
            <a:off x="791528" y="3050053"/>
            <a:ext cx="13047345" cy="9419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6" name="Shape 3"/>
          <p:cNvSpPr/>
          <p:nvPr/>
        </p:nvSpPr>
        <p:spPr>
          <a:xfrm>
            <a:off x="2848273" y="3049994"/>
            <a:ext cx="94893" cy="733351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7" name="Shape 4"/>
          <p:cNvSpPr/>
          <p:nvPr/>
        </p:nvSpPr>
        <p:spPr>
          <a:xfrm>
            <a:off x="2658308" y="2814329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8" name="Text 5"/>
          <p:cNvSpPr/>
          <p:nvPr/>
        </p:nvSpPr>
        <p:spPr>
          <a:xfrm>
            <a:off x="2838569" y="2845767"/>
            <a:ext cx="11430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493" dirty="0"/>
          </a:p>
        </p:txBody>
      </p:sp>
      <p:sp>
        <p:nvSpPr>
          <p:cNvPr id="9" name="Text 6"/>
          <p:cNvSpPr/>
          <p:nvPr/>
        </p:nvSpPr>
        <p:spPr>
          <a:xfrm>
            <a:off x="1535549" y="3992949"/>
            <a:ext cx="272034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Сельское хозяйство</a:t>
            </a:r>
            <a:endParaRPr lang="en-US" sz="2078" dirty="0"/>
          </a:p>
        </p:txBody>
      </p:sp>
      <p:sp>
        <p:nvSpPr>
          <p:cNvPr id="10" name="Text 7"/>
          <p:cNvSpPr/>
          <p:nvPr/>
        </p:nvSpPr>
        <p:spPr>
          <a:xfrm>
            <a:off x="1002506" y="4542755"/>
            <a:ext cx="3786426" cy="18856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Страна занимает второе место в мире по объему производства зерна и является одним из лидеров по экспорту продукции животноводства.</a:t>
            </a:r>
            <a:endParaRPr lang="en-US" sz="1662" dirty="0"/>
          </a:p>
        </p:txBody>
      </p:sp>
      <p:sp>
        <p:nvSpPr>
          <p:cNvPr id="11" name="Shape 8"/>
          <p:cNvSpPr/>
          <p:nvPr/>
        </p:nvSpPr>
        <p:spPr>
          <a:xfrm>
            <a:off x="7267635" y="3049994"/>
            <a:ext cx="94893" cy="733351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2" name="Shape 9"/>
          <p:cNvSpPr/>
          <p:nvPr/>
        </p:nvSpPr>
        <p:spPr>
          <a:xfrm>
            <a:off x="7077670" y="2814329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13" name="Text 10"/>
          <p:cNvSpPr/>
          <p:nvPr/>
        </p:nvSpPr>
        <p:spPr>
          <a:xfrm>
            <a:off x="7227451" y="2845767"/>
            <a:ext cx="17526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493" dirty="0"/>
          </a:p>
        </p:txBody>
      </p:sp>
      <p:sp>
        <p:nvSpPr>
          <p:cNvPr id="14" name="Text 11"/>
          <p:cNvSpPr/>
          <p:nvPr/>
        </p:nvSpPr>
        <p:spPr>
          <a:xfrm>
            <a:off x="6065401" y="3992949"/>
            <a:ext cx="249936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Промышленность</a:t>
            </a:r>
            <a:endParaRPr lang="en-US" sz="2078" dirty="0"/>
          </a:p>
        </p:txBody>
      </p:sp>
      <p:sp>
        <p:nvSpPr>
          <p:cNvPr id="15" name="Text 12"/>
          <p:cNvSpPr/>
          <p:nvPr/>
        </p:nvSpPr>
        <p:spPr>
          <a:xfrm>
            <a:off x="5421868" y="4542755"/>
            <a:ext cx="3786545" cy="1508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Исторически сложилась высокая специализация экономики на производстве ресурсообразующих индустрий.</a:t>
            </a:r>
            <a:endParaRPr lang="en-US" sz="1662" dirty="0"/>
          </a:p>
        </p:txBody>
      </p:sp>
      <p:sp>
        <p:nvSpPr>
          <p:cNvPr id="16" name="Shape 13"/>
          <p:cNvSpPr/>
          <p:nvPr/>
        </p:nvSpPr>
        <p:spPr>
          <a:xfrm>
            <a:off x="11687115" y="3049994"/>
            <a:ext cx="94893" cy="733351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7" name="Shape 14"/>
          <p:cNvSpPr/>
          <p:nvPr/>
        </p:nvSpPr>
        <p:spPr>
          <a:xfrm>
            <a:off x="11497151" y="2814329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11650742" y="2845767"/>
            <a:ext cx="16764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493" dirty="0"/>
          </a:p>
        </p:txBody>
      </p:sp>
      <p:sp>
        <p:nvSpPr>
          <p:cNvPr id="19" name="Text 16"/>
          <p:cNvSpPr/>
          <p:nvPr/>
        </p:nvSpPr>
        <p:spPr>
          <a:xfrm>
            <a:off x="10046732" y="3992949"/>
            <a:ext cx="337566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Сфера услуг &amp; транспорт</a:t>
            </a:r>
            <a:endParaRPr lang="en-US" sz="2078" dirty="0"/>
          </a:p>
        </p:txBody>
      </p:sp>
      <p:sp>
        <p:nvSpPr>
          <p:cNvPr id="20" name="Text 17"/>
          <p:cNvSpPr/>
          <p:nvPr/>
        </p:nvSpPr>
        <p:spPr>
          <a:xfrm>
            <a:off x="9841349" y="4542755"/>
            <a:ext cx="3786545" cy="1508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Транспорт дорогой и долгий, но играет важную роль в экспорте металлургической продукции и нефти.</a:t>
            </a:r>
            <a:endParaRPr lang="en-US" sz="1662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25A672-E187-48CB-B215-5113E52E2420}"/>
              </a:ext>
            </a:extLst>
          </p:cNvPr>
          <p:cNvSpPr txBox="1"/>
          <p:nvPr/>
        </p:nvSpPr>
        <p:spPr>
          <a:xfrm rot="19066552">
            <a:off x="-437322" y="6481452"/>
            <a:ext cx="343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newUROKI.net</a:t>
            </a:r>
          </a:p>
          <a:p>
            <a:pPr algn="ctr"/>
            <a:r>
              <a:rPr lang="ru-RU" dirty="0">
                <a:solidFill>
                  <a:schemeClr val="tx1">
                    <a:alpha val="5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14D4F-9E8A-472C-A0FF-0B674B183AA9}"/>
              </a:ext>
            </a:extLst>
          </p:cNvPr>
          <p:cNvSpPr txBox="1"/>
          <p:nvPr/>
        </p:nvSpPr>
        <p:spPr>
          <a:xfrm>
            <a:off x="12138992" y="729761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1212008"/>
            <a:ext cx="10744200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Территориальная структура хозяйства</a:t>
            </a:r>
            <a:endParaRPr lang="en-US" sz="4155" dirty="0"/>
          </a:p>
        </p:txBody>
      </p:sp>
      <p:sp>
        <p:nvSpPr>
          <p:cNvPr id="5" name="Shape 2"/>
          <p:cNvSpPr/>
          <p:nvPr/>
        </p:nvSpPr>
        <p:spPr>
          <a:xfrm>
            <a:off x="791528" y="2207143"/>
            <a:ext cx="4208502" cy="3194714"/>
          </a:xfrm>
          <a:prstGeom prst="roundRect">
            <a:avLst>
              <a:gd name="adj" fmla="val 3964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002506" y="2416570"/>
            <a:ext cx="3786545" cy="680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Центральный федеральный округ</a:t>
            </a:r>
            <a:endParaRPr lang="en-US" sz="2078" dirty="0"/>
          </a:p>
        </p:txBody>
      </p:sp>
      <p:sp>
        <p:nvSpPr>
          <p:cNvPr id="7" name="Text 4"/>
          <p:cNvSpPr/>
          <p:nvPr/>
        </p:nvSpPr>
        <p:spPr>
          <a:xfrm>
            <a:off x="1002506" y="3306755"/>
            <a:ext cx="3786545" cy="18856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Основные экономические центры - Москва и Санкт-Петербург. Хорошо развито производство промышленных товаров, наука и образование.</a:t>
            </a:r>
            <a:endParaRPr lang="en-US" sz="1662" dirty="0"/>
          </a:p>
        </p:txBody>
      </p:sp>
      <p:sp>
        <p:nvSpPr>
          <p:cNvPr id="8" name="Shape 5"/>
          <p:cNvSpPr/>
          <p:nvPr/>
        </p:nvSpPr>
        <p:spPr>
          <a:xfrm>
            <a:off x="5211008" y="2207143"/>
            <a:ext cx="4208502" cy="3194714"/>
          </a:xfrm>
          <a:prstGeom prst="roundRect">
            <a:avLst>
              <a:gd name="adj" fmla="val 3964"/>
            </a:avLst>
          </a:prstGeom>
          <a:solidFill>
            <a:srgbClr val="EEEFF5"/>
          </a:solidFill>
          <a:ln/>
        </p:spPr>
      </p:sp>
      <p:sp>
        <p:nvSpPr>
          <p:cNvPr id="9" name="Text 6"/>
          <p:cNvSpPr/>
          <p:nvPr/>
        </p:nvSpPr>
        <p:spPr>
          <a:xfrm>
            <a:off x="5421987" y="2416570"/>
            <a:ext cx="3786545" cy="680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Сибирский федеральный округ</a:t>
            </a:r>
            <a:endParaRPr lang="en-US" sz="2078" dirty="0"/>
          </a:p>
        </p:txBody>
      </p:sp>
      <p:sp>
        <p:nvSpPr>
          <p:cNvPr id="10" name="Text 7"/>
          <p:cNvSpPr/>
          <p:nvPr/>
        </p:nvSpPr>
        <p:spPr>
          <a:xfrm>
            <a:off x="5421987" y="3306755"/>
            <a:ext cx="3786545" cy="1508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Основные отраслевые направления - добыча полезных ископаемых и производство ресурсообразующих товаров.</a:t>
            </a:r>
            <a:endParaRPr lang="en-US" sz="1662" dirty="0"/>
          </a:p>
        </p:txBody>
      </p:sp>
      <p:sp>
        <p:nvSpPr>
          <p:cNvPr id="11" name="Shape 8"/>
          <p:cNvSpPr/>
          <p:nvPr/>
        </p:nvSpPr>
        <p:spPr>
          <a:xfrm>
            <a:off x="9630489" y="2207143"/>
            <a:ext cx="4208502" cy="3194714"/>
          </a:xfrm>
          <a:prstGeom prst="roundRect">
            <a:avLst>
              <a:gd name="adj" fmla="val 3964"/>
            </a:avLst>
          </a:prstGeom>
          <a:solidFill>
            <a:srgbClr val="EEEFF5"/>
          </a:solidFill>
          <a:ln/>
        </p:spPr>
      </p:sp>
      <p:sp>
        <p:nvSpPr>
          <p:cNvPr id="12" name="Text 9"/>
          <p:cNvSpPr/>
          <p:nvPr/>
        </p:nvSpPr>
        <p:spPr>
          <a:xfrm>
            <a:off x="9841468" y="2416570"/>
            <a:ext cx="3786545" cy="680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Дальневосточный федеральный округ</a:t>
            </a:r>
            <a:endParaRPr lang="en-US" sz="2078" dirty="0"/>
          </a:p>
        </p:txBody>
      </p:sp>
      <p:sp>
        <p:nvSpPr>
          <p:cNvPr id="13" name="Text 10"/>
          <p:cNvSpPr/>
          <p:nvPr/>
        </p:nvSpPr>
        <p:spPr>
          <a:xfrm>
            <a:off x="9841468" y="3306755"/>
            <a:ext cx="3786545" cy="1508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Развитие экономики связано с усилением внешнеэкономических связей, развитием туризма и АПК.</a:t>
            </a:r>
            <a:endParaRPr lang="en-US" sz="1662" dirty="0"/>
          </a:p>
        </p:txBody>
      </p:sp>
      <p:sp>
        <p:nvSpPr>
          <p:cNvPr id="14" name="Shape 11"/>
          <p:cNvSpPr/>
          <p:nvPr/>
        </p:nvSpPr>
        <p:spPr>
          <a:xfrm>
            <a:off x="791528" y="5611284"/>
            <a:ext cx="13047345" cy="1345796"/>
          </a:xfrm>
          <a:prstGeom prst="roundRect">
            <a:avLst>
              <a:gd name="adj" fmla="val 9411"/>
            </a:avLst>
          </a:prstGeom>
          <a:solidFill>
            <a:srgbClr val="EEEFF5"/>
          </a:solidFill>
          <a:ln/>
        </p:spPr>
      </p:sp>
      <p:sp>
        <p:nvSpPr>
          <p:cNvPr id="15" name="Text 12"/>
          <p:cNvSpPr/>
          <p:nvPr/>
        </p:nvSpPr>
        <p:spPr>
          <a:xfrm>
            <a:off x="1002506" y="5820712"/>
            <a:ext cx="531114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Северо-Западный федеральный округ</a:t>
            </a:r>
            <a:endParaRPr lang="en-US" sz="2078" dirty="0"/>
          </a:p>
        </p:txBody>
      </p:sp>
      <p:sp>
        <p:nvSpPr>
          <p:cNvPr id="16" name="Text 13"/>
          <p:cNvSpPr/>
          <p:nvPr/>
        </p:nvSpPr>
        <p:spPr>
          <a:xfrm>
            <a:off x="1002506" y="6370518"/>
            <a:ext cx="12625388" cy="377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Производство и переработка металлов, нефтехимическая промышленность и судостроение.</a:t>
            </a:r>
            <a:endParaRPr lang="en-US" sz="1662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8A0569-0664-448B-9E6B-A2BBB8E6C84E}"/>
              </a:ext>
            </a:extLst>
          </p:cNvPr>
          <p:cNvSpPr txBox="1"/>
          <p:nvPr/>
        </p:nvSpPr>
        <p:spPr>
          <a:xfrm rot="19066552">
            <a:off x="-437322" y="6481452"/>
            <a:ext cx="343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newUROKI.net</a:t>
            </a:r>
          </a:p>
          <a:p>
            <a:pPr algn="ctr"/>
            <a:r>
              <a:rPr lang="ru-RU" dirty="0">
                <a:solidFill>
                  <a:schemeClr val="tx1">
                    <a:alpha val="5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40BEE7-ED04-4D72-AB9F-E5DA34B233E2}"/>
              </a:ext>
            </a:extLst>
          </p:cNvPr>
          <p:cNvSpPr txBox="1"/>
          <p:nvPr/>
        </p:nvSpPr>
        <p:spPr>
          <a:xfrm>
            <a:off x="12138992" y="729761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1779897"/>
            <a:ext cx="12923520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Особенности отраслевой структуры хозяйства</a:t>
            </a:r>
            <a:endParaRPr lang="en-US" sz="4155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43" y="2775032"/>
            <a:ext cx="2744153" cy="27239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1528" y="5708434"/>
            <a:ext cx="4208502" cy="680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Зерновые и продукты питания</a:t>
            </a:r>
            <a:endParaRPr lang="en-US" sz="2078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124" y="2775032"/>
            <a:ext cx="2744153" cy="27239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11008" y="5708434"/>
            <a:ext cx="4208502" cy="680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Металлургическая промышленность</a:t>
            </a:r>
            <a:endParaRPr lang="en-US" sz="2078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2605" y="2775032"/>
            <a:ext cx="2744153" cy="272397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630489" y="5708434"/>
            <a:ext cx="4208502" cy="680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Культура и научные достижения</a:t>
            </a:r>
            <a:endParaRPr lang="en-US" sz="2078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5168D-E08F-4733-AC5E-7BE57FB93992}"/>
              </a:ext>
            </a:extLst>
          </p:cNvPr>
          <p:cNvSpPr txBox="1"/>
          <p:nvPr/>
        </p:nvSpPr>
        <p:spPr>
          <a:xfrm rot="19066552">
            <a:off x="-437322" y="6481452"/>
            <a:ext cx="343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newUROKI.net</a:t>
            </a:r>
          </a:p>
          <a:p>
            <a:pPr algn="ctr"/>
            <a:r>
              <a:rPr lang="ru-RU" dirty="0">
                <a:solidFill>
                  <a:schemeClr val="tx1">
                    <a:alpha val="5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EBE1E4-1938-4DD0-A9F9-CEC3C2BF767A}"/>
              </a:ext>
            </a:extLst>
          </p:cNvPr>
          <p:cNvSpPr txBox="1"/>
          <p:nvPr/>
        </p:nvSpPr>
        <p:spPr>
          <a:xfrm>
            <a:off x="12138992" y="729761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925168"/>
            <a:ext cx="13047345" cy="13617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Особенности территориальной структуры хозяйства</a:t>
            </a:r>
            <a:endParaRPr lang="en-US" sz="4155" dirty="0"/>
          </a:p>
        </p:txBody>
      </p:sp>
      <p:sp>
        <p:nvSpPr>
          <p:cNvPr id="5" name="Shape 2"/>
          <p:cNvSpPr/>
          <p:nvPr/>
        </p:nvSpPr>
        <p:spPr>
          <a:xfrm>
            <a:off x="7267813" y="2601179"/>
            <a:ext cx="94893" cy="4642742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6" name="Shape 3"/>
          <p:cNvSpPr/>
          <p:nvPr/>
        </p:nvSpPr>
        <p:spPr>
          <a:xfrm>
            <a:off x="7552670" y="2933698"/>
            <a:ext cx="738783" cy="9419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7" name="Shape 4"/>
          <p:cNvSpPr/>
          <p:nvPr/>
        </p:nvSpPr>
        <p:spPr>
          <a:xfrm>
            <a:off x="7077730" y="2745130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8" name="Text 5"/>
          <p:cNvSpPr/>
          <p:nvPr/>
        </p:nvSpPr>
        <p:spPr>
          <a:xfrm>
            <a:off x="7257990" y="2776568"/>
            <a:ext cx="11430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493" dirty="0"/>
          </a:p>
        </p:txBody>
      </p:sp>
      <p:sp>
        <p:nvSpPr>
          <p:cNvPr id="9" name="Text 6"/>
          <p:cNvSpPr/>
          <p:nvPr/>
        </p:nvSpPr>
        <p:spPr>
          <a:xfrm>
            <a:off x="8476178" y="2810606"/>
            <a:ext cx="2110859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Дилижанс</a:t>
            </a:r>
            <a:endParaRPr lang="en-US" sz="2078" dirty="0"/>
          </a:p>
        </p:txBody>
      </p:sp>
      <p:sp>
        <p:nvSpPr>
          <p:cNvPr id="10" name="Text 7"/>
          <p:cNvSpPr/>
          <p:nvPr/>
        </p:nvSpPr>
        <p:spPr>
          <a:xfrm>
            <a:off x="8476178" y="3360412"/>
            <a:ext cx="5362694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Метод транспортировки материалов в регионах с труднодоступным территориями.</a:t>
            </a:r>
            <a:endParaRPr lang="en-US" sz="1662" dirty="0"/>
          </a:p>
        </p:txBody>
      </p:sp>
      <p:sp>
        <p:nvSpPr>
          <p:cNvPr id="11" name="Shape 8"/>
          <p:cNvSpPr/>
          <p:nvPr/>
        </p:nvSpPr>
        <p:spPr>
          <a:xfrm>
            <a:off x="6338947" y="3981190"/>
            <a:ext cx="738783" cy="9419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2" name="Shape 9"/>
          <p:cNvSpPr/>
          <p:nvPr/>
        </p:nvSpPr>
        <p:spPr>
          <a:xfrm>
            <a:off x="7077730" y="3792622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13" name="Text 10"/>
          <p:cNvSpPr/>
          <p:nvPr/>
        </p:nvSpPr>
        <p:spPr>
          <a:xfrm>
            <a:off x="7227510" y="3824060"/>
            <a:ext cx="17526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493" dirty="0"/>
          </a:p>
        </p:txBody>
      </p:sp>
      <p:sp>
        <p:nvSpPr>
          <p:cNvPr id="14" name="Text 11"/>
          <p:cNvSpPr/>
          <p:nvPr/>
        </p:nvSpPr>
        <p:spPr>
          <a:xfrm>
            <a:off x="791528" y="3858098"/>
            <a:ext cx="5362694" cy="680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Различающиеся цены на электроэнергию</a:t>
            </a:r>
            <a:endParaRPr lang="en-US" sz="2078" dirty="0"/>
          </a:p>
        </p:txBody>
      </p:sp>
      <p:sp>
        <p:nvSpPr>
          <p:cNvPr id="15" name="Text 12"/>
          <p:cNvSpPr/>
          <p:nvPr/>
        </p:nvSpPr>
        <p:spPr>
          <a:xfrm>
            <a:off x="791528" y="4748283"/>
            <a:ext cx="5362694" cy="113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Цена на электроэнергию значительно дешевле в Сибири, где добываются полезные ископаемые, чем в центральной части России.</a:t>
            </a:r>
            <a:endParaRPr lang="en-US" sz="1662" dirty="0"/>
          </a:p>
        </p:txBody>
      </p:sp>
      <p:sp>
        <p:nvSpPr>
          <p:cNvPr id="16" name="Shape 13"/>
          <p:cNvSpPr/>
          <p:nvPr/>
        </p:nvSpPr>
        <p:spPr>
          <a:xfrm>
            <a:off x="7552670" y="5306066"/>
            <a:ext cx="738783" cy="9419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7" name="Shape 14"/>
          <p:cNvSpPr/>
          <p:nvPr/>
        </p:nvSpPr>
        <p:spPr>
          <a:xfrm>
            <a:off x="7077730" y="5117499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7231320" y="5148937"/>
            <a:ext cx="16764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493" dirty="0"/>
          </a:p>
        </p:txBody>
      </p:sp>
      <p:sp>
        <p:nvSpPr>
          <p:cNvPr id="19" name="Text 16"/>
          <p:cNvSpPr/>
          <p:nvPr/>
        </p:nvSpPr>
        <p:spPr>
          <a:xfrm>
            <a:off x="8476178" y="5182974"/>
            <a:ext cx="238506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Размещение АПК</a:t>
            </a:r>
            <a:endParaRPr lang="en-US" sz="2078" dirty="0"/>
          </a:p>
        </p:txBody>
      </p:sp>
      <p:sp>
        <p:nvSpPr>
          <p:cNvPr id="20" name="Text 17"/>
          <p:cNvSpPr/>
          <p:nvPr/>
        </p:nvSpPr>
        <p:spPr>
          <a:xfrm>
            <a:off x="8476178" y="5732781"/>
            <a:ext cx="5362694" cy="113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Сельское хозяйство и АПК сконцентрирован в западных регионах, где земля более плодородна.</a:t>
            </a:r>
            <a:endParaRPr lang="en-US" sz="1662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A7B1E0-7EF4-4691-9F29-5C58A7A45F8C}"/>
              </a:ext>
            </a:extLst>
          </p:cNvPr>
          <p:cNvSpPr txBox="1"/>
          <p:nvPr/>
        </p:nvSpPr>
        <p:spPr>
          <a:xfrm rot="19066552">
            <a:off x="-437322" y="6481452"/>
            <a:ext cx="343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newUROKI.net</a:t>
            </a:r>
          </a:p>
          <a:p>
            <a:pPr algn="ctr"/>
            <a:r>
              <a:rPr lang="ru-RU" dirty="0">
                <a:solidFill>
                  <a:schemeClr val="tx1">
                    <a:alpha val="5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96EB65-C3BD-4A10-BBD0-4A48CA7F3E9E}"/>
              </a:ext>
            </a:extLst>
          </p:cNvPr>
          <p:cNvSpPr txBox="1"/>
          <p:nvPr/>
        </p:nvSpPr>
        <p:spPr>
          <a:xfrm>
            <a:off x="12138992" y="729761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6277928" y="2832707"/>
            <a:ext cx="4221718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Заключение</a:t>
            </a:r>
            <a:endParaRPr lang="en-US" sz="4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77928" y="3827842"/>
            <a:ext cx="7560945" cy="1508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Хозяйство России имеет свои особенности, такие как высокая специализация экономики на производстве ресурсообразующих индустрий и различающиеся цен на электроэнергию в разных регионах.</a:t>
            </a:r>
            <a:endParaRPr lang="en-US" sz="1662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EBA07D-19BB-434D-B5A0-02EE4984AF05}"/>
              </a:ext>
            </a:extLst>
          </p:cNvPr>
          <p:cNvSpPr txBox="1"/>
          <p:nvPr/>
        </p:nvSpPr>
        <p:spPr>
          <a:xfrm rot="19066552">
            <a:off x="11025007" y="6229659"/>
            <a:ext cx="343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newUROKI.net</a:t>
            </a:r>
          </a:p>
          <a:p>
            <a:pPr algn="ctr"/>
            <a:r>
              <a:rPr lang="ru-RU" dirty="0">
                <a:solidFill>
                  <a:schemeClr val="tx1">
                    <a:alpha val="50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55A452-C7D6-4540-9600-CFB87341941D}"/>
              </a:ext>
            </a:extLst>
          </p:cNvPr>
          <p:cNvSpPr txBox="1"/>
          <p:nvPr/>
        </p:nvSpPr>
        <p:spPr>
          <a:xfrm>
            <a:off x="12138992" y="729761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419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Barlow</vt:lpstr>
      <vt:lpstr>Calibri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2023-07-04T09:11:54Z</dcterms:created>
  <dcterms:modified xsi:type="dcterms:W3CDTF">2023-07-04T09:20:09Z</dcterms:modified>
</cp:coreProperties>
</file>