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17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501686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"Политические блоки и союзы"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552822"/>
            <a:ext cx="7477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урок географии в 10 классе. Сегодня мы рассмотрим понятие политических блоков и союзов, а также причины их появления. Вы узнаете о крупнейших политических блоках и союзах в мире, их структуре, организации и функционировании.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028F7-41F7-4521-80A4-F193AB3E4711}"/>
              </a:ext>
            </a:extLst>
          </p:cNvPr>
          <p:cNvSpPr txBox="1"/>
          <p:nvPr/>
        </p:nvSpPr>
        <p:spPr>
          <a:xfrm>
            <a:off x="6117771" y="4677370"/>
            <a:ext cx="8022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10 классе по теме: "Политические блоки и союзы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99229-8D8B-41F9-8FEB-6EA9B2DC40B7}"/>
              </a:ext>
            </a:extLst>
          </p:cNvPr>
          <p:cNvSpPr txBox="1"/>
          <p:nvPr/>
        </p:nvSpPr>
        <p:spPr>
          <a:xfrm>
            <a:off x="2743200" y="74379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774383" y="563634"/>
            <a:ext cx="7595235" cy="13322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85"/>
              </a:lnSpc>
              <a:buNone/>
            </a:pPr>
            <a:r>
              <a:rPr lang="en-US" sz="4065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Понятие "политический блок"</a:t>
            </a:r>
            <a:endParaRPr lang="en-US" sz="4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3199" y="2577659"/>
            <a:ext cx="499943" cy="496267"/>
          </a:xfrm>
          <a:prstGeom prst="roundRect">
            <a:avLst>
              <a:gd name="adj" fmla="val 26864"/>
            </a:avLst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941903" y="2426144"/>
            <a:ext cx="129540" cy="399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1"/>
              </a:lnSpc>
              <a:buNone/>
            </a:pPr>
            <a:r>
              <a:rPr lang="en-US" sz="2439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4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45419" y="2459472"/>
            <a:ext cx="2065139" cy="333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03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Определение</a:t>
            </a:r>
            <a:endParaRPr lang="en-US" sz="20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45419" y="2977013"/>
            <a:ext cx="3023354" cy="18454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7"/>
              </a:lnSpc>
              <a:buNone/>
            </a:pPr>
            <a:r>
              <a:rPr lang="en-US" sz="162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Группа государств, образующих единое политическое образование для реализации общих интересов.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83085" y="2577659"/>
            <a:ext cx="499943" cy="496267"/>
          </a:xfrm>
          <a:prstGeom prst="roundRect">
            <a:avLst>
              <a:gd name="adj" fmla="val 26864"/>
            </a:avLst>
          </a:prstGeom>
          <a:solidFill>
            <a:srgbClr val="161B23"/>
          </a:solidFill>
          <a:ln/>
        </p:spPr>
      </p:sp>
      <p:sp>
        <p:nvSpPr>
          <p:cNvPr id="10" name="Text 8"/>
          <p:cNvSpPr/>
          <p:nvPr/>
        </p:nvSpPr>
        <p:spPr>
          <a:xfrm>
            <a:off x="4823698" y="2426144"/>
            <a:ext cx="167640" cy="399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1"/>
              </a:lnSpc>
              <a:buNone/>
            </a:pPr>
            <a:r>
              <a:rPr lang="en-US" sz="2439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4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46263" y="2459472"/>
            <a:ext cx="2065139" cy="333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03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Цели</a:t>
            </a:r>
            <a:endParaRPr lang="en-US" sz="20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346263" y="2977013"/>
            <a:ext cx="3023354" cy="18454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7"/>
              </a:lnSpc>
              <a:buNone/>
            </a:pPr>
            <a:r>
              <a:rPr lang="en-US" sz="162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Защита национальных интересов, укрепление экономической и военной мощи, расширение сферы влияния.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33199" y="5614948"/>
            <a:ext cx="499943" cy="496267"/>
          </a:xfrm>
          <a:prstGeom prst="roundRect">
            <a:avLst>
              <a:gd name="adj" fmla="val 26864"/>
            </a:avLst>
          </a:prstGeom>
          <a:solidFill>
            <a:srgbClr val="161B23"/>
          </a:solidFill>
          <a:ln/>
        </p:spPr>
      </p:sp>
      <p:sp>
        <p:nvSpPr>
          <p:cNvPr id="14" name="Text 12"/>
          <p:cNvSpPr/>
          <p:nvPr/>
        </p:nvSpPr>
        <p:spPr>
          <a:xfrm>
            <a:off x="922853" y="5250341"/>
            <a:ext cx="167640" cy="399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1"/>
              </a:lnSpc>
              <a:buNone/>
            </a:pPr>
            <a:r>
              <a:rPr lang="en-US" sz="2439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4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445419" y="5283670"/>
            <a:ext cx="2065139" cy="3330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03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Примеры</a:t>
            </a:r>
            <a:endParaRPr lang="en-US" sz="20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445419" y="5801211"/>
            <a:ext cx="3023354" cy="7381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7"/>
              </a:lnSpc>
              <a:buNone/>
            </a:pPr>
            <a:r>
              <a:rPr lang="en-US" sz="162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НАТО, СНГ, ШОС, Таможенный союз.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683085" y="5614948"/>
            <a:ext cx="499943" cy="496267"/>
          </a:xfrm>
          <a:prstGeom prst="roundRect">
            <a:avLst>
              <a:gd name="adj" fmla="val 26864"/>
            </a:avLst>
          </a:prstGeom>
          <a:solidFill>
            <a:srgbClr val="161B23"/>
          </a:solidFill>
          <a:ln/>
        </p:spPr>
      </p:sp>
      <p:sp>
        <p:nvSpPr>
          <p:cNvPr id="18" name="Text 16"/>
          <p:cNvSpPr/>
          <p:nvPr/>
        </p:nvSpPr>
        <p:spPr>
          <a:xfrm>
            <a:off x="4816078" y="5250341"/>
            <a:ext cx="182880" cy="399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71"/>
              </a:lnSpc>
              <a:buNone/>
            </a:pPr>
            <a:r>
              <a:rPr lang="en-US" sz="2439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4</a:t>
            </a:r>
            <a:endParaRPr lang="en-US" sz="24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346263" y="5283670"/>
            <a:ext cx="3023354" cy="6661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2"/>
              </a:lnSpc>
              <a:buNone/>
            </a:pPr>
            <a:r>
              <a:rPr lang="en-US" sz="203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Причины возникновения</a:t>
            </a:r>
            <a:endParaRPr lang="en-US" sz="20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346263" y="6134262"/>
            <a:ext cx="3023354" cy="14763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27"/>
              </a:lnSpc>
              <a:buNone/>
            </a:pPr>
            <a:r>
              <a:rPr lang="en-US" sz="162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Общая угроза, геополитические интересы, экономические преимущества.</a:t>
            </a:r>
            <a:endParaRPr lang="en-US" sz="16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AFD34A-3EF6-4404-91AE-0E2FE86153B0}"/>
              </a:ext>
            </a:extLst>
          </p:cNvPr>
          <p:cNvSpPr txBox="1"/>
          <p:nvPr/>
        </p:nvSpPr>
        <p:spPr>
          <a:xfrm>
            <a:off x="2743200" y="74379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583168" y="1053401"/>
            <a:ext cx="13464064" cy="1003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80"/>
              </a:lnSpc>
              <a:buNone/>
            </a:pPr>
            <a:r>
              <a:rPr lang="en-US" sz="3062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Наиболее крупные политические блоки и союзы в мировой политике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86" y="2525302"/>
            <a:ext cx="3555087" cy="352894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30060" y="5059587"/>
            <a:ext cx="1555313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НАТО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3049" y="5449250"/>
            <a:ext cx="3249454" cy="111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Защита западных демократий от войны и террористических угроз. Включает 30 стран, в том числе США, Канаду, Германию, Францию и Британию.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716" y="2525302"/>
            <a:ext cx="3555087" cy="352894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835009" y="5059587"/>
            <a:ext cx="1555313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ШОС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987998" y="5449250"/>
            <a:ext cx="3249454" cy="111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Региональный блок, созданный для укрепления безопасности и экономического развития. Включает Китай, Россию, Индию, Пакистан, Беларусь и Казахстан.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146" y="2525302"/>
            <a:ext cx="3555087" cy="352894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239958" y="5059587"/>
            <a:ext cx="1555313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ЕС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392948" y="5449250"/>
            <a:ext cx="3249454" cy="1388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Политический и экономический союз 27 европейских стран. Его цели - обеспечение мира, благополучия и процветания в Европе, развитие внутреннего рынка и общей валюты.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597" y="9091538"/>
            <a:ext cx="3555087" cy="352894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1644908" y="5059587"/>
            <a:ext cx="1555313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90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ООН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797897" y="5449250"/>
            <a:ext cx="3249454" cy="16664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204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Международная организация, созданная после Второй мировой войны для обеспечения мира и безопасности и содействия экономическому, социальному и культурному развитию. Состоит из 193 стран.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8F016-80B9-409D-B032-B07E0E7AF2B0}"/>
              </a:ext>
            </a:extLst>
          </p:cNvPr>
          <p:cNvSpPr txBox="1"/>
          <p:nvPr/>
        </p:nvSpPr>
        <p:spPr>
          <a:xfrm>
            <a:off x="2743200" y="74379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606536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Структура и организация политических союзов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2525302"/>
            <a:ext cx="44410" cy="618496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958044"/>
            <a:ext cx="777597" cy="4408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732012"/>
            <a:ext cx="499943" cy="496267"/>
          </a:xfrm>
          <a:prstGeom prst="roundRect">
            <a:avLst>
              <a:gd name="adj" fmla="val 26864"/>
            </a:avLst>
          </a:prstGeom>
          <a:solidFill>
            <a:srgbClr val="161B23"/>
          </a:solidFill>
          <a:ln/>
        </p:spPr>
      </p:sp>
      <p:sp>
        <p:nvSpPr>
          <p:cNvPr id="8" name="Text 6"/>
          <p:cNvSpPr/>
          <p:nvPr/>
        </p:nvSpPr>
        <p:spPr>
          <a:xfrm>
            <a:off x="7246560" y="2765104"/>
            <a:ext cx="1371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745840"/>
            <a:ext cx="30022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Правила вступления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3302619"/>
            <a:ext cx="5259943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Кандидаты должны соответствовать определенным критериям, включая политическую стабильность, экономическую мощь и демократические ценности.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4060729"/>
            <a:ext cx="777597" cy="4408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834697"/>
            <a:ext cx="499943" cy="496267"/>
          </a:xfrm>
          <a:prstGeom prst="roundRect">
            <a:avLst>
              <a:gd name="adj" fmla="val 26864"/>
            </a:avLst>
          </a:prstGeom>
          <a:solidFill>
            <a:srgbClr val="161B23"/>
          </a:solidFill>
          <a:ln/>
        </p:spPr>
      </p:sp>
      <p:sp>
        <p:nvSpPr>
          <p:cNvPr id="13" name="Text 11"/>
          <p:cNvSpPr/>
          <p:nvPr/>
        </p:nvSpPr>
        <p:spPr>
          <a:xfrm>
            <a:off x="7223700" y="3867789"/>
            <a:ext cx="18288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304223" y="3848525"/>
            <a:ext cx="27889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843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Принятие решений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33199" y="4405304"/>
            <a:ext cx="52599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14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Решения принимаются единогласно или большинством голосов членов союза. Часто используется система вето.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5763923"/>
            <a:ext cx="777597" cy="4408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5537890"/>
            <a:ext cx="499943" cy="496267"/>
          </a:xfrm>
          <a:prstGeom prst="roundRect">
            <a:avLst>
              <a:gd name="adj" fmla="val 26864"/>
            </a:avLst>
          </a:prstGeom>
          <a:solidFill>
            <a:srgbClr val="161B23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700" y="5570983"/>
            <a:ext cx="18288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5551718"/>
            <a:ext cx="281940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Функционирование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6108497"/>
            <a:ext cx="5259943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Политические союзы имеют свою структуру: органы управления, законодательные и исполнительные власти, административная система. Разрабатывают общую внешнюю политику, экономические и социальные программы.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98FC8C-2EDF-4940-8468-EEA92160DFAC}"/>
              </a:ext>
            </a:extLst>
          </p:cNvPr>
          <p:cNvSpPr txBox="1"/>
          <p:nvPr/>
        </p:nvSpPr>
        <p:spPr>
          <a:xfrm>
            <a:off x="2743200" y="74379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747041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Взаимодействие государств в рамках политических союзов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798177"/>
            <a:ext cx="281178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Сотрудничество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88601" y="4503754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Обмен информацией и опытом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88601" y="5010894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Совместные исследования и проекты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88601" y="5518035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Помощь в экономическом развитии и реформах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3806" y="3798177"/>
            <a:ext cx="441198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Преодоление конфликтов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49208" y="4503754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Мирные переговоры и решение споров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49208" y="5010894"/>
            <a:ext cx="5855613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Взаимодействие в области безопасности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49208" y="5518035"/>
            <a:ext cx="5855613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Поддержка контроля вооружений и предотвращение международных кризисов.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50449-3F43-4483-88DF-205285F372A3}"/>
              </a:ext>
            </a:extLst>
          </p:cNvPr>
          <p:cNvSpPr txBox="1"/>
          <p:nvPr/>
        </p:nvSpPr>
        <p:spPr>
          <a:xfrm>
            <a:off x="2743200" y="74379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130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7834" y="1950204"/>
            <a:ext cx="4095036" cy="6604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40"/>
              </a:lnSpc>
              <a:buNone/>
            </a:pPr>
            <a:r>
              <a:rPr lang="en-US" sz="4031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Заключение</a:t>
            </a:r>
            <a:endParaRPr lang="en-US" sz="40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2867218"/>
            <a:ext cx="4173260" cy="3379086"/>
          </a:xfrm>
          <a:prstGeom prst="roundRect">
            <a:avLst>
              <a:gd name="adj" fmla="val 3945"/>
            </a:avLst>
          </a:prstGeom>
          <a:solidFill>
            <a:srgbClr val="161B23"/>
          </a:solidFill>
          <a:ln/>
        </p:spPr>
      </p:sp>
      <p:sp>
        <p:nvSpPr>
          <p:cNvPr id="7" name="Text 4"/>
          <p:cNvSpPr/>
          <p:nvPr/>
        </p:nvSpPr>
        <p:spPr>
          <a:xfrm>
            <a:off x="972503" y="3118601"/>
            <a:ext cx="3025140" cy="330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2015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Польза для экономики</a:t>
            </a:r>
            <a:endParaRPr lang="en-US" sz="20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72503" y="3631770"/>
            <a:ext cx="3819168" cy="18295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2"/>
              </a:lnSpc>
              <a:buNone/>
            </a:pPr>
            <a:r>
              <a:rPr lang="en-US" sz="1612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Блоки и союзы способствуют расширению внешнеторговых и инвестиционных связей, стимулируют рост производства и повышение технологического уровня.</a:t>
            </a:r>
            <a:endParaRPr lang="en-US" sz="1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28630" y="2867218"/>
            <a:ext cx="4173260" cy="3379086"/>
          </a:xfrm>
          <a:prstGeom prst="roundRect">
            <a:avLst>
              <a:gd name="adj" fmla="val 3945"/>
            </a:avLst>
          </a:prstGeom>
          <a:solidFill>
            <a:srgbClr val="161B23"/>
          </a:solidFill>
          <a:ln/>
        </p:spPr>
      </p:sp>
      <p:sp>
        <p:nvSpPr>
          <p:cNvPr id="10" name="Text 7"/>
          <p:cNvSpPr/>
          <p:nvPr/>
        </p:nvSpPr>
        <p:spPr>
          <a:xfrm>
            <a:off x="5405676" y="3118601"/>
            <a:ext cx="3337560" cy="330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2015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Польза для безопасности</a:t>
            </a:r>
            <a:endParaRPr lang="en-US" sz="20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05676" y="3631770"/>
            <a:ext cx="3819168" cy="731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2"/>
              </a:lnSpc>
              <a:buNone/>
            </a:pPr>
            <a:r>
              <a:rPr lang="en-US" sz="1612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Общие угрозы и проблемы лучше решаются совместными усилиями.</a:t>
            </a:r>
            <a:endParaRPr lang="en-US" sz="1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24060" y="2867218"/>
            <a:ext cx="4173260" cy="3379086"/>
          </a:xfrm>
          <a:prstGeom prst="roundRect">
            <a:avLst>
              <a:gd name="adj" fmla="val 3945"/>
            </a:avLst>
          </a:prstGeom>
          <a:solidFill>
            <a:srgbClr val="161B23"/>
          </a:solidFill>
          <a:ln/>
        </p:spPr>
      </p:sp>
      <p:sp>
        <p:nvSpPr>
          <p:cNvPr id="13" name="Text 10"/>
          <p:cNvSpPr/>
          <p:nvPr/>
        </p:nvSpPr>
        <p:spPr>
          <a:xfrm>
            <a:off x="9838849" y="3118601"/>
            <a:ext cx="2865120" cy="330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2015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Польза для политики</a:t>
            </a:r>
            <a:endParaRPr lang="en-US" sz="20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38849" y="3631770"/>
            <a:ext cx="3819168" cy="18295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2"/>
              </a:lnSpc>
              <a:buNone/>
            </a:pPr>
            <a:r>
              <a:rPr lang="en-US" sz="1612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Политические союзы могут способствовать диалогу и сотрудничеству между государствами, а также созданию многополярной мировой системы.</a:t>
            </a:r>
            <a:endParaRPr lang="en-US" sz="1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33199" y="6466840"/>
            <a:ext cx="12964001" cy="1791597"/>
          </a:xfrm>
          <a:prstGeom prst="roundRect">
            <a:avLst>
              <a:gd name="adj" fmla="val 7441"/>
            </a:avLst>
          </a:prstGeom>
          <a:solidFill>
            <a:srgbClr val="161B23"/>
          </a:solidFill>
          <a:ln/>
        </p:spPr>
      </p:sp>
      <p:sp>
        <p:nvSpPr>
          <p:cNvPr id="16" name="Text 13"/>
          <p:cNvSpPr/>
          <p:nvPr/>
        </p:nvSpPr>
        <p:spPr>
          <a:xfrm>
            <a:off x="972503" y="6070796"/>
            <a:ext cx="3337560" cy="330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2015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Польза для человечества</a:t>
            </a:r>
            <a:endParaRPr lang="en-US" sz="20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72503" y="6583964"/>
            <a:ext cx="12685395" cy="7318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02"/>
              </a:lnSpc>
              <a:buNone/>
            </a:pPr>
            <a:r>
              <a:rPr lang="en-US" sz="1612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Создание политических блоков и союзов способствует повышению качества жизни людей, защите прав и свобод, укреплению демократических ценностей.</a:t>
            </a:r>
            <a:endParaRPr lang="en-US" sz="1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1891A-0F7C-40FE-B22D-4EEAF01E1E8C}"/>
              </a:ext>
            </a:extLst>
          </p:cNvPr>
          <p:cNvSpPr txBox="1"/>
          <p:nvPr/>
        </p:nvSpPr>
        <p:spPr>
          <a:xfrm>
            <a:off x="2743200" y="74379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460</Words>
  <Application>Microsoft Office PowerPoint</Application>
  <PresentationFormat>Произвольный</PresentationFormat>
  <Paragraphs>67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2023-07-18T06:48:28Z</dcterms:created>
  <dcterms:modified xsi:type="dcterms:W3CDTF">2023-07-18T06:55:22Z</dcterms:modified>
</cp:coreProperties>
</file>