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52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654087"/>
            <a:ext cx="7477601" cy="1720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23"/>
              </a:lnSpc>
              <a:buNone/>
            </a:pPr>
            <a:r>
              <a:rPr lang="en-US" sz="5249" kern="0" spc="-157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Выборы ученического самоуправления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705223"/>
            <a:ext cx="7477601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Добро пожаловать на классный час о выборах ученического самоуправления! Вы узнаете, как работает ученическое самоуправление, правила выборов и эффективную подготовку к голосованию.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95E17-C228-44CF-8CBD-524BBA48D60E}"/>
              </a:ext>
            </a:extLst>
          </p:cNvPr>
          <p:cNvSpPr txBox="1"/>
          <p:nvPr/>
        </p:nvSpPr>
        <p:spPr>
          <a:xfrm>
            <a:off x="833199" y="4795709"/>
            <a:ext cx="6792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8 классе по теме: "Выборы ученического самоуправления"</a:t>
            </a:r>
          </a:p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E7A6A-7F01-467A-BA58-7D83B7D5A78D}"/>
              </a:ext>
            </a:extLst>
          </p:cNvPr>
          <p:cNvSpPr txBox="1"/>
          <p:nvPr/>
        </p:nvSpPr>
        <p:spPr>
          <a:xfrm>
            <a:off x="11734800" y="743416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7620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33199" y="2706247"/>
            <a:ext cx="7648694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Цели и задачи классного часа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33199" y="3960566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FCE2CF"/>
          </a:solidFill>
          <a:ln w="7620">
            <a:solidFill>
              <a:srgbClr val="F9C59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16794" y="3993658"/>
            <a:ext cx="13275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4029469"/>
            <a:ext cx="3451146" cy="14333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Объяснить понятие ученического самоуправления и его роль в школьной жизни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228630" y="3960566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FCE2CF"/>
          </a:solidFill>
          <a:ln w="7620">
            <a:solidFill>
              <a:srgbClr val="F9C59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389364" y="3993658"/>
            <a:ext cx="17847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50744" y="4029469"/>
            <a:ext cx="3451146" cy="14333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Рассказать о выборах, принципах демократии и их применении на практике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24060" y="3960566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FCE2CF"/>
          </a:solidFill>
          <a:ln w="7620">
            <a:solidFill>
              <a:srgbClr val="F9C59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80984" y="3993658"/>
            <a:ext cx="18609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46174" y="4029469"/>
            <a:ext cx="3451146" cy="14333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Подготовить учащихся к участию в выборах президента школы и старосты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694B-32B5-441C-8583-1CC40D2EB767}"/>
              </a:ext>
            </a:extLst>
          </p:cNvPr>
          <p:cNvSpPr txBox="1"/>
          <p:nvPr/>
        </p:nvSpPr>
        <p:spPr>
          <a:xfrm>
            <a:off x="11734800" y="743416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182560"/>
            <a:ext cx="10420112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Понятие ученического самоуправления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516892"/>
            <a:ext cx="6211014" cy="859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Что такое ученическое самоуправление?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3199" y="4597358"/>
            <a:ext cx="621101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Ученическое самоуправление - это организация, состоящая из учащихся и созданная для решения проблем и улучшения условий школьной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3806" y="3516892"/>
            <a:ext cx="6211014" cy="859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Зачем нужно ученическое самоуправление?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3806" y="4597358"/>
            <a:ext cx="621101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Ученическое самоуправление способствует поддержанию порядка в школе, повышает качество образования и развивает социальные навыки учащихся.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80EDA-086C-4D38-B056-6BAD0B25AB1C}"/>
              </a:ext>
            </a:extLst>
          </p:cNvPr>
          <p:cNvSpPr txBox="1"/>
          <p:nvPr/>
        </p:nvSpPr>
        <p:spPr>
          <a:xfrm>
            <a:off x="11734800" y="743416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18793" y="596017"/>
            <a:ext cx="12385834" cy="7043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8"/>
              </a:lnSpc>
              <a:buNone/>
            </a:pPr>
            <a:r>
              <a:rPr lang="en-US" sz="4298" kern="0" spc="-129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Структура и роль ученического самоуправления</a:t>
            </a:r>
            <a:endParaRPr lang="en-US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93" y="1777179"/>
            <a:ext cx="6332696" cy="38850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18793" y="5933108"/>
            <a:ext cx="5328285" cy="3520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4"/>
              </a:lnSpc>
              <a:buNone/>
            </a:pPr>
            <a:r>
              <a:rPr lang="en-US" sz="2149" kern="0" spc="-64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Структура ученического самоуправления</a:t>
            </a:r>
            <a:endParaRPr lang="en-US" sz="21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18793" y="6480195"/>
            <a:ext cx="6332696" cy="11704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95"/>
              </a:lnSpc>
              <a:buNone/>
            </a:pPr>
            <a:r>
              <a:rPr lang="en-US" sz="1719" kern="0" spc="-34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Состоит из президента, старост, секретаря и других дополнительных членов. Руководителем является педагог-консультант.</a:t>
            </a:r>
            <a:endParaRPr lang="en-US" sz="17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911" y="1777179"/>
            <a:ext cx="6332696" cy="388504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78911" y="5933108"/>
            <a:ext cx="4614863" cy="3520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4"/>
              </a:lnSpc>
              <a:buNone/>
            </a:pPr>
            <a:r>
              <a:rPr lang="en-US" sz="2149" kern="0" spc="-64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Роль ученического самоуправления</a:t>
            </a:r>
            <a:endParaRPr lang="en-US" sz="21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78911" y="6480195"/>
            <a:ext cx="6332696" cy="11704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95"/>
              </a:lnSpc>
              <a:buNone/>
            </a:pPr>
            <a:r>
              <a:rPr lang="en-US" sz="1719" kern="0" spc="-34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Защищать интересы учащихся, создавать и улучшать условия для обучения и развития участников, повышать качество образования и уровень дисциплины в школе.</a:t>
            </a:r>
            <a:endParaRPr lang="en-US" sz="17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A7A51B-9461-44DF-8D34-5A67A4C797B3}"/>
              </a:ext>
            </a:extLst>
          </p:cNvPr>
          <p:cNvSpPr txBox="1"/>
          <p:nvPr/>
        </p:nvSpPr>
        <p:spPr>
          <a:xfrm>
            <a:off x="11734800" y="743416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844191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Принципы демократии и их применение в школьном голосовании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3762957"/>
            <a:ext cx="4173260" cy="2561940"/>
          </a:xfrm>
          <a:prstGeom prst="roundRect">
            <a:avLst>
              <a:gd name="adj" fmla="val 2142"/>
            </a:avLst>
          </a:prstGeom>
          <a:solidFill>
            <a:srgbClr val="FCE2CF"/>
          </a:solidFill>
          <a:ln w="7620">
            <a:solidFill>
              <a:srgbClr val="F9C59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3991058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Свобода выбора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62990" y="4547837"/>
            <a:ext cx="371367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Каждый учащийся имеет право голосовать за любого кандидата своего выбора.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28630" y="3762957"/>
            <a:ext cx="4173260" cy="2561940"/>
          </a:xfrm>
          <a:prstGeom prst="roundRect">
            <a:avLst>
              <a:gd name="adj" fmla="val 2142"/>
            </a:avLst>
          </a:prstGeom>
          <a:solidFill>
            <a:srgbClr val="FCE2CF"/>
          </a:solidFill>
          <a:ln w="7620">
            <a:solidFill>
              <a:srgbClr val="F9C59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3991058"/>
            <a:ext cx="2919532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Равенство участников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58420" y="4547837"/>
            <a:ext cx="371367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Каждый голос имеет равное значение и нельзя оказывать давление на участника.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4060" y="3762957"/>
            <a:ext cx="4173260" cy="2561940"/>
          </a:xfrm>
          <a:prstGeom prst="roundRect">
            <a:avLst>
              <a:gd name="adj" fmla="val 2142"/>
            </a:avLst>
          </a:prstGeom>
          <a:solidFill>
            <a:srgbClr val="FCE2CF"/>
          </a:solidFill>
          <a:ln w="7620">
            <a:solidFill>
              <a:srgbClr val="F9C59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3991058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Прозрачность процедуры голосования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53851" y="4906180"/>
            <a:ext cx="371367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Голосование должно быть открытым и происходить без мошенничества и угроз.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815FA3-98D3-4D5A-A898-1F5DBEF7AB8F}"/>
              </a:ext>
            </a:extLst>
          </p:cNvPr>
          <p:cNvSpPr txBox="1"/>
          <p:nvPr/>
        </p:nvSpPr>
        <p:spPr>
          <a:xfrm>
            <a:off x="11734800" y="743416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28556" y="603108"/>
            <a:ext cx="12973288" cy="1425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55"/>
              </a:lnSpc>
              <a:buNone/>
            </a:pPr>
            <a:r>
              <a:rPr lang="en-US" sz="4350" kern="0" spc="-130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Правила проведения выборов президента школы и старосты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28556" y="4841768"/>
            <a:ext cx="12973288" cy="43847"/>
          </a:xfrm>
          <a:prstGeom prst="rect">
            <a:avLst/>
          </a:prstGeom>
          <a:solidFill>
            <a:srgbClr val="F9C59F"/>
          </a:solidFill>
          <a:ln/>
        </p:spPr>
      </p:sp>
      <p:sp>
        <p:nvSpPr>
          <p:cNvPr id="6" name="Shape 4"/>
          <p:cNvSpPr/>
          <p:nvPr/>
        </p:nvSpPr>
        <p:spPr>
          <a:xfrm>
            <a:off x="3994487" y="4841709"/>
            <a:ext cx="44172" cy="767625"/>
          </a:xfrm>
          <a:prstGeom prst="rect">
            <a:avLst/>
          </a:prstGeom>
          <a:solidFill>
            <a:srgbClr val="F9C59F"/>
          </a:solidFill>
          <a:ln/>
        </p:spPr>
      </p:sp>
      <p:sp>
        <p:nvSpPr>
          <p:cNvPr id="7" name="Shape 5"/>
          <p:cNvSpPr/>
          <p:nvPr/>
        </p:nvSpPr>
        <p:spPr>
          <a:xfrm>
            <a:off x="3768090" y="4595053"/>
            <a:ext cx="497086" cy="493431"/>
          </a:xfrm>
          <a:prstGeom prst="roundRect">
            <a:avLst>
              <a:gd name="adj" fmla="val 11119"/>
            </a:avLst>
          </a:prstGeom>
          <a:solidFill>
            <a:srgbClr val="FCE2CF"/>
          </a:solidFill>
          <a:ln w="7620">
            <a:solidFill>
              <a:srgbClr val="F9C59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950256" y="4627909"/>
            <a:ext cx="132755" cy="4277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93"/>
              </a:lnSpc>
              <a:buNone/>
            </a:pPr>
            <a:r>
              <a:rPr lang="en-US" sz="2610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1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090380" y="5828748"/>
            <a:ext cx="3852386" cy="3564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7"/>
              </a:lnSpc>
              <a:buNone/>
            </a:pPr>
            <a:r>
              <a:rPr lang="en-US" sz="2175" kern="0" spc="-6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1. Разработка правил выборов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49417" y="6382573"/>
            <a:ext cx="5934432" cy="11842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32"/>
              </a:lnSpc>
              <a:buNone/>
            </a:pPr>
            <a:r>
              <a:rPr lang="en-US" sz="174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 начале учебного года ученикам объясняют правила проведения выборов, сроки их проведения, их реализацию и организацию.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2995" y="4074203"/>
            <a:ext cx="44172" cy="767625"/>
          </a:xfrm>
          <a:prstGeom prst="rect">
            <a:avLst/>
          </a:prstGeom>
          <a:solidFill>
            <a:srgbClr val="F9C59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6598" y="4595053"/>
            <a:ext cx="497086" cy="493431"/>
          </a:xfrm>
          <a:prstGeom prst="roundRect">
            <a:avLst>
              <a:gd name="adj" fmla="val 11119"/>
            </a:avLst>
          </a:prstGeom>
          <a:solidFill>
            <a:srgbClr val="FCE2CF"/>
          </a:solidFill>
          <a:ln w="7620">
            <a:solidFill>
              <a:srgbClr val="F9C59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25903" y="4627909"/>
            <a:ext cx="178475" cy="4277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93"/>
              </a:lnSpc>
              <a:buNone/>
            </a:pPr>
            <a:r>
              <a:rPr lang="en-US" sz="2610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2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616178" y="2511475"/>
            <a:ext cx="3397806" cy="3564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7"/>
              </a:lnSpc>
              <a:buNone/>
            </a:pPr>
            <a:r>
              <a:rPr lang="en-US" sz="2175" kern="0" spc="-6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2. Объявление кандидатов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47924" y="3065299"/>
            <a:ext cx="5934432" cy="789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32"/>
              </a:lnSpc>
              <a:buNone/>
            </a:pPr>
            <a:r>
              <a:rPr lang="en-US" sz="174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Ученики могут выдвигать себя или друг друга в качестве кандидатов на посты президента и старосты.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591621" y="4841709"/>
            <a:ext cx="44172" cy="767625"/>
          </a:xfrm>
          <a:prstGeom prst="rect">
            <a:avLst/>
          </a:prstGeom>
          <a:solidFill>
            <a:srgbClr val="F9C59F"/>
          </a:solidFill>
          <a:ln/>
        </p:spPr>
      </p:sp>
      <p:sp>
        <p:nvSpPr>
          <p:cNvPr id="17" name="Shape 15"/>
          <p:cNvSpPr/>
          <p:nvPr/>
        </p:nvSpPr>
        <p:spPr>
          <a:xfrm>
            <a:off x="10365224" y="4595053"/>
            <a:ext cx="497086" cy="493431"/>
          </a:xfrm>
          <a:prstGeom prst="roundRect">
            <a:avLst>
              <a:gd name="adj" fmla="val 11119"/>
            </a:avLst>
          </a:prstGeom>
          <a:solidFill>
            <a:srgbClr val="FCE2CF"/>
          </a:solidFill>
          <a:ln w="7620">
            <a:solidFill>
              <a:srgbClr val="F9C59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520720" y="4627909"/>
            <a:ext cx="186095" cy="4277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93"/>
              </a:lnSpc>
              <a:buNone/>
            </a:pPr>
            <a:r>
              <a:rPr lang="en-US" sz="2610" kern="0" spc="-3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3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508808" y="5828748"/>
            <a:ext cx="2209681" cy="3564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7"/>
              </a:lnSpc>
              <a:buNone/>
            </a:pPr>
            <a:r>
              <a:rPr lang="en-US" sz="2175" kern="0" spc="-65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3. Голосование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46432" y="6382573"/>
            <a:ext cx="5934551" cy="11842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32"/>
              </a:lnSpc>
              <a:buNone/>
            </a:pPr>
            <a:r>
              <a:rPr lang="en-US" sz="174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На специально организованных выборах учащиеся голосуют за выбранных кандидатов, а затем подсчитываются голоса и определяются победители.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263562-8BC5-43E1-B076-EED229DCA0BF}"/>
              </a:ext>
            </a:extLst>
          </p:cNvPr>
          <p:cNvSpPr txBox="1"/>
          <p:nvPr/>
        </p:nvSpPr>
        <p:spPr>
          <a:xfrm>
            <a:off x="11734800" y="743416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182560"/>
            <a:ext cx="8415457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Подготовка к участию в выборах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516892"/>
            <a:ext cx="3381494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Узнайте о кандидатах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3199" y="4167393"/>
            <a:ext cx="395954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Вы должны знать, кто вы кандидата, какие их цели и как они могут помочь достичь целей ученического самоуправления.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42334" y="3516892"/>
            <a:ext cx="3508653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Подготовьте свою речь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42334" y="4167393"/>
            <a:ext cx="395954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Вы можете поднять вопросы и предложить свои идеи на выборах, поэтому стоит подготовиться заранее.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51469" y="3516892"/>
            <a:ext cx="3959543" cy="859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Примите активное участие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51469" y="4597358"/>
            <a:ext cx="395954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Вы должны быть готовы проявить свою активность и желание взять на себя ответственность.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25DF04-4568-410A-9B6F-2E1528000159}"/>
              </a:ext>
            </a:extLst>
          </p:cNvPr>
          <p:cNvSpPr txBox="1"/>
          <p:nvPr/>
        </p:nvSpPr>
        <p:spPr>
          <a:xfrm>
            <a:off x="11734800" y="743416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04148" y="725077"/>
            <a:ext cx="13022104" cy="13834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88"/>
              </a:lnSpc>
              <a:buNone/>
            </a:pPr>
            <a:r>
              <a:rPr lang="en-US" sz="4222" kern="0" spc="-127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Процесс выборов: кандидатуры, голосование и подведение итогов</a:t>
            </a:r>
            <a:endParaRPr lang="en-US" sz="42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2097" y="2576832"/>
            <a:ext cx="3390332" cy="25314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04148" y="5374319"/>
            <a:ext cx="2144435" cy="345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44"/>
              </a:lnSpc>
              <a:buNone/>
            </a:pPr>
            <a:r>
              <a:rPr lang="en-US" sz="2111" kern="0" spc="-63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Кандидатура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04148" y="5911716"/>
            <a:ext cx="4126230" cy="1149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689" kern="0" spc="-34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Ученики могут выдвигать свои кандидатуры на выборах, заранее представив список своих целей и задач.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93599" y="2576832"/>
            <a:ext cx="4043083" cy="25314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51966" y="5374319"/>
            <a:ext cx="2144435" cy="345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44"/>
              </a:lnSpc>
              <a:buNone/>
            </a:pPr>
            <a:r>
              <a:rPr lang="en-US" sz="2111" kern="0" spc="-63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Голосование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51966" y="5911716"/>
            <a:ext cx="4126349" cy="1149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689" kern="0" spc="-34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На голосовании у каждого ученика есть возможность выразить свои предпочтения путем голосования.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75445" y="2576832"/>
            <a:ext cx="3375264" cy="253144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9903" y="5374319"/>
            <a:ext cx="2423636" cy="3458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44"/>
              </a:lnSpc>
              <a:buNone/>
            </a:pPr>
            <a:r>
              <a:rPr lang="en-US" sz="2111" kern="0" spc="-63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Подведение итогов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99903" y="5911716"/>
            <a:ext cx="4126349" cy="15321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689" kern="0" spc="-34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После голосования подсчитываются голоса и определяется команда победителей, которые будут занимать посты в ученическом самоуправлении.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3087E6-DA98-400A-A975-457A7659611B}"/>
              </a:ext>
            </a:extLst>
          </p:cNvPr>
          <p:cNvSpPr txBox="1"/>
          <p:nvPr/>
        </p:nvSpPr>
        <p:spPr>
          <a:xfrm>
            <a:off x="11734800" y="7434160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497</Words>
  <Application>Microsoft Office PowerPoint</Application>
  <PresentationFormat>Произвольный</PresentationFormat>
  <Paragraphs>69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2023-07-22T09:30:46Z</dcterms:created>
  <dcterms:modified xsi:type="dcterms:W3CDTF">2023-07-22T09:41:48Z</dcterms:modified>
</cp:coreProperties>
</file>