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99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507673"/>
            <a:ext cx="7477601" cy="28672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Arial" panose="020B0604020202020204" pitchFamily="34" charset="0"/>
                <a:ea typeface="Inconsolata" pitchFamily="34" charset="-122"/>
                <a:cs typeface="Arial" panose="020B0604020202020204" pitchFamily="34" charset="0"/>
              </a:rPr>
              <a:t>"Учиться надо…, чтоб хорошо учиться" - классный час в 7 классе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8" y="2966273"/>
            <a:ext cx="7477601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Мы расскажем о том, какие принципы успешной учебы помогут достичь успеха в учебе. Вы узнаете о том, как развить навыки самоконтроля и самоорганизации.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C6C80E-6630-4560-866B-D700AA078EAE}"/>
              </a:ext>
            </a:extLst>
          </p:cNvPr>
          <p:cNvSpPr txBox="1"/>
          <p:nvPr/>
        </p:nvSpPr>
        <p:spPr>
          <a:xfrm>
            <a:off x="6319598" y="4739920"/>
            <a:ext cx="78536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7 классе по теме: "Учиться надо…, чтоб хорошо учиться"</a:t>
            </a:r>
          </a:p>
          <a:p>
            <a:pPr algn="ctr"/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B830C3-00C0-4DBD-84CD-0674B5FE1CEC}"/>
              </a:ext>
            </a:extLst>
          </p:cNvPr>
          <p:cNvSpPr txBox="1"/>
          <p:nvPr/>
        </p:nvSpPr>
        <p:spPr>
          <a:xfrm>
            <a:off x="3490708" y="74227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583168" y="1977151"/>
            <a:ext cx="3322320" cy="5017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80"/>
              </a:lnSpc>
              <a:buNone/>
            </a:pPr>
            <a:r>
              <a:rPr lang="en-US" sz="3062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Зачем учиться?</a:t>
            </a:r>
            <a:endParaRPr lang="en-US" sz="3062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68" y="2818525"/>
            <a:ext cx="3190994" cy="195765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83168" y="4969056"/>
            <a:ext cx="2590800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31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Успех в будущей жизни</a:t>
            </a:r>
            <a:endParaRPr lang="en-US" sz="1531" dirty="0"/>
          </a:p>
        </p:txBody>
      </p:sp>
      <p:sp>
        <p:nvSpPr>
          <p:cNvPr id="7" name="Text 4"/>
          <p:cNvSpPr/>
          <p:nvPr/>
        </p:nvSpPr>
        <p:spPr>
          <a:xfrm>
            <a:off x="583168" y="5358719"/>
            <a:ext cx="3190994" cy="8332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4"/>
              </a:lnSpc>
              <a:buNone/>
            </a:pPr>
            <a:r>
              <a:rPr lang="en-US" sz="122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Хорошая учеба - это возможность получить лучшую работу и обеспечить свое будущее.</a:t>
            </a:r>
            <a:endParaRPr lang="en-US" sz="1225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406" y="2818525"/>
            <a:ext cx="3191113" cy="195765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7406" y="4969056"/>
            <a:ext cx="1555313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31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Общение</a:t>
            </a:r>
            <a:endParaRPr lang="en-US" sz="1531" dirty="0"/>
          </a:p>
        </p:txBody>
      </p:sp>
      <p:sp>
        <p:nvSpPr>
          <p:cNvPr id="10" name="Text 6"/>
          <p:cNvSpPr/>
          <p:nvPr/>
        </p:nvSpPr>
        <p:spPr>
          <a:xfrm>
            <a:off x="4007406" y="5358719"/>
            <a:ext cx="3191113" cy="5554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4"/>
              </a:lnSpc>
              <a:buNone/>
            </a:pPr>
            <a:r>
              <a:rPr lang="en-US" sz="122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Школа - это возможность познакомиться с новыми людьми и завести новых друзей.</a:t>
            </a:r>
            <a:endParaRPr lang="en-US" sz="1225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62" y="2818525"/>
            <a:ext cx="3191113" cy="195765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31762" y="4969056"/>
            <a:ext cx="2827020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31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Перспективы для карьеры</a:t>
            </a:r>
            <a:endParaRPr lang="en-US" sz="1531" dirty="0"/>
          </a:p>
        </p:txBody>
      </p:sp>
      <p:sp>
        <p:nvSpPr>
          <p:cNvPr id="13" name="Text 8"/>
          <p:cNvSpPr/>
          <p:nvPr/>
        </p:nvSpPr>
        <p:spPr>
          <a:xfrm>
            <a:off x="7431762" y="5358719"/>
            <a:ext cx="3191113" cy="8332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4"/>
              </a:lnSpc>
              <a:buNone/>
            </a:pPr>
            <a:r>
              <a:rPr lang="en-US" sz="122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Радость учения - это возможность раскрыть свой потенциал и стать профессионалом в своей области.</a:t>
            </a:r>
            <a:endParaRPr lang="en-US" sz="1225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6119" y="2818525"/>
            <a:ext cx="3191113" cy="195765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856119" y="4969056"/>
            <a:ext cx="2293620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31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Личностное развитие</a:t>
            </a:r>
            <a:endParaRPr lang="en-US" sz="1531" dirty="0"/>
          </a:p>
        </p:txBody>
      </p:sp>
      <p:sp>
        <p:nvSpPr>
          <p:cNvPr id="16" name="Text 10"/>
          <p:cNvSpPr/>
          <p:nvPr/>
        </p:nvSpPr>
        <p:spPr>
          <a:xfrm>
            <a:off x="10856119" y="5358719"/>
            <a:ext cx="3191113" cy="8332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4"/>
              </a:lnSpc>
              <a:buNone/>
            </a:pPr>
            <a:r>
              <a:rPr lang="en-US" sz="122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Любые знания и навыки, полученные в школе, будут полезны для личностного роста.</a:t>
            </a:r>
            <a:endParaRPr lang="en-US" sz="1225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461A45-7E94-47FE-8D22-2E061F5F3354}"/>
              </a:ext>
            </a:extLst>
          </p:cNvPr>
          <p:cNvSpPr txBox="1"/>
          <p:nvPr/>
        </p:nvSpPr>
        <p:spPr>
          <a:xfrm>
            <a:off x="3490708" y="74227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2389269"/>
            <a:ext cx="559308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Цели образования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3591231"/>
            <a:ext cx="4173260" cy="2188469"/>
          </a:xfrm>
          <a:prstGeom prst="roundRect">
            <a:avLst>
              <a:gd name="adj" fmla="val 3046"/>
            </a:avLst>
          </a:prstGeom>
          <a:solidFill>
            <a:srgbClr val="312140"/>
          </a:solidFill>
          <a:ln/>
        </p:spPr>
      </p:sp>
      <p:sp>
        <p:nvSpPr>
          <p:cNvPr id="6" name="Text 4"/>
          <p:cNvSpPr/>
          <p:nvPr/>
        </p:nvSpPr>
        <p:spPr>
          <a:xfrm>
            <a:off x="1055370" y="3811768"/>
            <a:ext cx="298704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Практические цели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1055370" y="4368548"/>
            <a:ext cx="372891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Получение новых знаний и умений для решения практических задач.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28630" y="3591231"/>
            <a:ext cx="4173260" cy="2188469"/>
          </a:xfrm>
          <a:prstGeom prst="roundRect">
            <a:avLst>
              <a:gd name="adj" fmla="val 3046"/>
            </a:avLst>
          </a:prstGeom>
          <a:solidFill>
            <a:srgbClr val="312140"/>
          </a:solidFill>
          <a:ln/>
        </p:spPr>
      </p:sp>
      <p:sp>
        <p:nvSpPr>
          <p:cNvPr id="9" name="Text 7"/>
          <p:cNvSpPr/>
          <p:nvPr/>
        </p:nvSpPr>
        <p:spPr>
          <a:xfrm>
            <a:off x="5450800" y="3811768"/>
            <a:ext cx="336042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Познавательные цели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450800" y="4368548"/>
            <a:ext cx="372891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Развитие мышления и познавательных способностей для саморазвития и роста.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624060" y="3591231"/>
            <a:ext cx="4173260" cy="2188469"/>
          </a:xfrm>
          <a:prstGeom prst="roundRect">
            <a:avLst>
              <a:gd name="adj" fmla="val 3046"/>
            </a:avLst>
          </a:prstGeom>
          <a:solidFill>
            <a:srgbClr val="312140"/>
          </a:solidFill>
          <a:ln/>
        </p:spPr>
      </p:sp>
      <p:sp>
        <p:nvSpPr>
          <p:cNvPr id="12" name="Text 10"/>
          <p:cNvSpPr/>
          <p:nvPr/>
        </p:nvSpPr>
        <p:spPr>
          <a:xfrm>
            <a:off x="9846231" y="3811768"/>
            <a:ext cx="370332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Коммуникативные цели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846231" y="4368548"/>
            <a:ext cx="3728918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Получение новых знакомств и общение с единомышленниками.</a:t>
            </a:r>
            <a:endParaRPr lang="en-US" sz="17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1E547D-AFF3-4E0E-92E1-1CC541A4FD54}"/>
              </a:ext>
            </a:extLst>
          </p:cNvPr>
          <p:cNvSpPr txBox="1"/>
          <p:nvPr/>
        </p:nvSpPr>
        <p:spPr>
          <a:xfrm>
            <a:off x="3490708" y="74227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1948195"/>
            <a:ext cx="10424160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Факторы, влияющие на обучение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3480963"/>
            <a:ext cx="12964001" cy="15128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6" name="Shape 4"/>
          <p:cNvSpPr/>
          <p:nvPr/>
        </p:nvSpPr>
        <p:spPr>
          <a:xfrm>
            <a:off x="2912150" y="3480963"/>
            <a:ext cx="15240" cy="771880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7" name="Shape 5"/>
          <p:cNvSpPr/>
          <p:nvPr/>
        </p:nvSpPr>
        <p:spPr>
          <a:xfrm>
            <a:off x="2669858" y="3232888"/>
            <a:ext cx="499943" cy="496267"/>
          </a:xfrm>
          <a:prstGeom prst="roundRect">
            <a:avLst>
              <a:gd name="adj" fmla="val 13432"/>
            </a:avLst>
          </a:prstGeom>
          <a:solidFill>
            <a:srgbClr val="312140"/>
          </a:solidFill>
          <a:ln/>
        </p:spPr>
      </p:sp>
      <p:sp>
        <p:nvSpPr>
          <p:cNvPr id="8" name="Text 6"/>
          <p:cNvSpPr/>
          <p:nvPr/>
        </p:nvSpPr>
        <p:spPr>
          <a:xfrm>
            <a:off x="2835950" y="3265981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1521500" y="4473498"/>
            <a:ext cx="279654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Внешние факторы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1055370" y="5030277"/>
            <a:ext cx="3728799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Материальное положение, качество образовательных программ, семейная обстановка.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307461" y="3480963"/>
            <a:ext cx="15240" cy="771880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169" y="3232888"/>
            <a:ext cx="499943" cy="496267"/>
          </a:xfrm>
          <a:prstGeom prst="roundRect">
            <a:avLst>
              <a:gd name="adj" fmla="val 13432"/>
            </a:avLst>
          </a:prstGeom>
          <a:solidFill>
            <a:srgbClr val="312140"/>
          </a:solidFill>
          <a:ln/>
        </p:spPr>
      </p:sp>
      <p:sp>
        <p:nvSpPr>
          <p:cNvPr id="13" name="Text 11"/>
          <p:cNvSpPr/>
          <p:nvPr/>
        </p:nvSpPr>
        <p:spPr>
          <a:xfrm>
            <a:off x="7231261" y="3265981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5714881" y="4473498"/>
            <a:ext cx="320040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Внутренние факторы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5450681" y="5030277"/>
            <a:ext cx="372891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Мотивация, умственные способности, уровень коммуникативных навыков.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11702891" y="3480963"/>
            <a:ext cx="15240" cy="771880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7" name="Shape 15"/>
          <p:cNvSpPr/>
          <p:nvPr/>
        </p:nvSpPr>
        <p:spPr>
          <a:xfrm>
            <a:off x="11460599" y="3232888"/>
            <a:ext cx="499943" cy="496267"/>
          </a:xfrm>
          <a:prstGeom prst="roundRect">
            <a:avLst>
              <a:gd name="adj" fmla="val 13432"/>
            </a:avLst>
          </a:prstGeom>
          <a:solidFill>
            <a:srgbClr val="312140"/>
          </a:solidFill>
          <a:ln/>
        </p:spPr>
      </p:sp>
      <p:sp>
        <p:nvSpPr>
          <p:cNvPr id="18" name="Text 16"/>
          <p:cNvSpPr/>
          <p:nvPr/>
        </p:nvSpPr>
        <p:spPr>
          <a:xfrm>
            <a:off x="11626691" y="3265981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10064591" y="4473498"/>
            <a:ext cx="329184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Социальные факторы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9846112" y="5030277"/>
            <a:ext cx="3728918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Наследственность, среда обитания, культурный уровень общества.</a:t>
            </a:r>
            <a:endParaRPr lang="en-US" sz="17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F27F56-C3AB-45E0-BF4D-7A00641A7819}"/>
              </a:ext>
            </a:extLst>
          </p:cNvPr>
          <p:cNvSpPr txBox="1"/>
          <p:nvPr/>
        </p:nvSpPr>
        <p:spPr>
          <a:xfrm>
            <a:off x="3490708" y="74227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583168" y="1977151"/>
            <a:ext cx="5928360" cy="5017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80"/>
              </a:lnSpc>
              <a:buNone/>
            </a:pPr>
            <a:r>
              <a:rPr lang="en-US" sz="3062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Принципы успешной учебы</a:t>
            </a:r>
            <a:endParaRPr lang="en-US" sz="3062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68" y="2818525"/>
            <a:ext cx="3190994" cy="195765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83168" y="4969056"/>
            <a:ext cx="2537460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31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Планируйте свое время</a:t>
            </a:r>
            <a:endParaRPr lang="en-US" sz="1531" dirty="0"/>
          </a:p>
        </p:txBody>
      </p:sp>
      <p:sp>
        <p:nvSpPr>
          <p:cNvPr id="7" name="Text 4"/>
          <p:cNvSpPr/>
          <p:nvPr/>
        </p:nvSpPr>
        <p:spPr>
          <a:xfrm>
            <a:off x="583168" y="5358719"/>
            <a:ext cx="3190994" cy="8332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4"/>
              </a:lnSpc>
              <a:buNone/>
            </a:pPr>
            <a:r>
              <a:rPr lang="en-US" sz="122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Распланируйте свой день и придерживайтесь расписания - это поможет вам успевать и не перегружаться.</a:t>
            </a:r>
            <a:endParaRPr lang="en-US" sz="1225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406" y="2818525"/>
            <a:ext cx="3191113" cy="195765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7406" y="4969056"/>
            <a:ext cx="2270760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31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Работайте в команде</a:t>
            </a:r>
            <a:endParaRPr lang="en-US" sz="1531" dirty="0"/>
          </a:p>
        </p:txBody>
      </p:sp>
      <p:sp>
        <p:nvSpPr>
          <p:cNvPr id="10" name="Text 6"/>
          <p:cNvSpPr/>
          <p:nvPr/>
        </p:nvSpPr>
        <p:spPr>
          <a:xfrm>
            <a:off x="4007406" y="5358719"/>
            <a:ext cx="3191113" cy="8332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4"/>
              </a:lnSpc>
              <a:buNone/>
            </a:pPr>
            <a:r>
              <a:rPr lang="en-US" sz="122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Сотрудничество с партнерами по группе поможет быстрее усваивать материал и находить решения задач.</a:t>
            </a:r>
            <a:endParaRPr lang="en-US" sz="1225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62" y="2818525"/>
            <a:ext cx="3191113" cy="195765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31762" y="4969056"/>
            <a:ext cx="3191113" cy="5015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31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Сочетайте учебу и активный отдых</a:t>
            </a:r>
            <a:endParaRPr lang="en-US" sz="1531" dirty="0"/>
          </a:p>
        </p:txBody>
      </p:sp>
      <p:sp>
        <p:nvSpPr>
          <p:cNvPr id="13" name="Text 8"/>
          <p:cNvSpPr/>
          <p:nvPr/>
        </p:nvSpPr>
        <p:spPr>
          <a:xfrm>
            <a:off x="7431762" y="5609512"/>
            <a:ext cx="3191113" cy="5554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4"/>
              </a:lnSpc>
              <a:buNone/>
            </a:pPr>
            <a:r>
              <a:rPr lang="en-US" sz="122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Найти равновесие между работой и отдыхом - это залог успеха и энергичности.</a:t>
            </a:r>
            <a:endParaRPr lang="en-US" sz="1225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6119" y="2818525"/>
            <a:ext cx="3191113" cy="1957650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856119" y="4969056"/>
            <a:ext cx="2362200" cy="2507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90"/>
              </a:lnSpc>
              <a:buNone/>
            </a:pPr>
            <a:r>
              <a:rPr lang="en-US" sz="1531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Будьте мотивированы</a:t>
            </a:r>
            <a:endParaRPr lang="en-US" sz="1531" dirty="0"/>
          </a:p>
        </p:txBody>
      </p:sp>
      <p:sp>
        <p:nvSpPr>
          <p:cNvPr id="16" name="Text 10"/>
          <p:cNvSpPr/>
          <p:nvPr/>
        </p:nvSpPr>
        <p:spPr>
          <a:xfrm>
            <a:off x="10856119" y="5358719"/>
            <a:ext cx="3191113" cy="5554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04"/>
              </a:lnSpc>
              <a:buNone/>
            </a:pPr>
            <a:r>
              <a:rPr lang="en-US" sz="1225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Отслеживайте свои достижения, ставьте цели и не бойтесь пробовать новые вещи.</a:t>
            </a:r>
            <a:endParaRPr lang="en-US" sz="1225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4CF704-657C-4103-AD04-680403E56FC6}"/>
              </a:ext>
            </a:extLst>
          </p:cNvPr>
          <p:cNvSpPr txBox="1"/>
          <p:nvPr/>
        </p:nvSpPr>
        <p:spPr>
          <a:xfrm>
            <a:off x="3490708" y="74227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889830"/>
            <a:ext cx="74776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Методы и приемы обучения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6319599" y="2860954"/>
            <a:ext cx="499943" cy="496267"/>
          </a:xfrm>
          <a:prstGeom prst="roundRect">
            <a:avLst>
              <a:gd name="adj" fmla="val 13432"/>
            </a:avLst>
          </a:prstGeom>
          <a:solidFill>
            <a:srgbClr val="312140"/>
          </a:solidFill>
          <a:ln/>
        </p:spPr>
      </p:sp>
      <p:sp>
        <p:nvSpPr>
          <p:cNvPr id="6" name="Text 4"/>
          <p:cNvSpPr/>
          <p:nvPr/>
        </p:nvSpPr>
        <p:spPr>
          <a:xfrm>
            <a:off x="6485692" y="2894046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7041713" y="2929857"/>
            <a:ext cx="2905601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Мнемонические формулы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7041713" y="3844979"/>
            <a:ext cx="2905601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Запоминайте материал, используя ассоциирующиеся картинки и формулы.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10169485" y="2860954"/>
            <a:ext cx="499943" cy="496267"/>
          </a:xfrm>
          <a:prstGeom prst="roundRect">
            <a:avLst>
              <a:gd name="adj" fmla="val 13432"/>
            </a:avLst>
          </a:prstGeom>
          <a:solidFill>
            <a:srgbClr val="312140"/>
          </a:solidFill>
          <a:ln/>
        </p:spPr>
      </p:sp>
      <p:sp>
        <p:nvSpPr>
          <p:cNvPr id="10" name="Text 8"/>
          <p:cNvSpPr/>
          <p:nvPr/>
        </p:nvSpPr>
        <p:spPr>
          <a:xfrm>
            <a:off x="10335578" y="2894046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10891599" y="2929857"/>
            <a:ext cx="2905601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Игры и упражнения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891599" y="3844979"/>
            <a:ext cx="2905601" cy="1587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Применяйте игровые формы обучения, они позволяют лучше усваивать материал.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6319599" y="5859713"/>
            <a:ext cx="499943" cy="496267"/>
          </a:xfrm>
          <a:prstGeom prst="roundRect">
            <a:avLst>
              <a:gd name="adj" fmla="val 13432"/>
            </a:avLst>
          </a:prstGeom>
          <a:solidFill>
            <a:srgbClr val="312140"/>
          </a:solidFill>
          <a:ln/>
        </p:spPr>
      </p:sp>
      <p:sp>
        <p:nvSpPr>
          <p:cNvPr id="14" name="Text 12"/>
          <p:cNvSpPr/>
          <p:nvPr/>
        </p:nvSpPr>
        <p:spPr>
          <a:xfrm>
            <a:off x="6485692" y="5892806"/>
            <a:ext cx="167640" cy="429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412"/>
              </a:lnSpc>
              <a:buNone/>
            </a:pPr>
            <a:r>
              <a:rPr lang="en-US" sz="262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7041713" y="5928617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Личный опыт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041713" y="6485396"/>
            <a:ext cx="6755487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Опирайтесь на личный опыт и применяйте новые знания в практике.</a:t>
            </a:r>
            <a:endParaRPr lang="en-US" sz="1750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7FF37F-DD03-42DA-B846-F68AA45AB1A9}"/>
              </a:ext>
            </a:extLst>
          </p:cNvPr>
          <p:cNvSpPr txBox="1"/>
          <p:nvPr/>
        </p:nvSpPr>
        <p:spPr>
          <a:xfrm>
            <a:off x="3490708" y="74227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1981288"/>
            <a:ext cx="12964001" cy="143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Развитие навыков самоконтроля и самоорганизации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833199" y="4032424"/>
            <a:ext cx="280416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Создавайте планы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1188601" y="4666379"/>
            <a:ext cx="3604141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Выписывайте задачи.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1188601" y="5173520"/>
            <a:ext cx="3604141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Распределяйте время.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1188601" y="5680660"/>
            <a:ext cx="3604141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Оценивайте реализацию планов.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5342334" y="4032424"/>
            <a:ext cx="339852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Управляйте временем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697736" y="4666379"/>
            <a:ext cx="3604141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Создайте расписание на неделю.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5697736" y="5173520"/>
            <a:ext cx="3604141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Найдите время для отдыха.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5697736" y="5680660"/>
            <a:ext cx="3604141" cy="3968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Придерживайтесь расписания.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851469" y="4032424"/>
            <a:ext cx="3959543" cy="7166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Планируйте домашние задания</a:t>
            </a:r>
            <a:endParaRPr lang="en-US" sz="2187" dirty="0"/>
          </a:p>
        </p:txBody>
      </p:sp>
      <p:sp>
        <p:nvSpPr>
          <p:cNvPr id="14" name="Text 12"/>
          <p:cNvSpPr/>
          <p:nvPr/>
        </p:nvSpPr>
        <p:spPr>
          <a:xfrm>
            <a:off x="10184725" y="5024722"/>
            <a:ext cx="3626287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Решайте сначала самые сложные задачи.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9851469" y="5024722"/>
            <a:ext cx="15240" cy="793744"/>
          </a:xfrm>
          <a:prstGeom prst="rect">
            <a:avLst/>
          </a:prstGeom>
          <a:solidFill>
            <a:srgbClr val="FF6680"/>
          </a:solidFill>
          <a:ln/>
        </p:spPr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368247-08DB-40C5-B309-B66D703DD54B}"/>
              </a:ext>
            </a:extLst>
          </p:cNvPr>
          <p:cNvSpPr txBox="1"/>
          <p:nvPr/>
        </p:nvSpPr>
        <p:spPr>
          <a:xfrm>
            <a:off x="3490708" y="74227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110C1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1214608"/>
            <a:ext cx="4443889" cy="7168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86"/>
              </a:lnSpc>
              <a:buNone/>
            </a:pPr>
            <a:r>
              <a:rPr lang="en-US" sz="4374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Заключение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99" y="2416570"/>
            <a:ext cx="4099084" cy="251478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33199" y="5206966"/>
            <a:ext cx="288798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Всё в ваших руках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833199" y="5763746"/>
            <a:ext cx="4099084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Успешная учёба - это результат ваших усилий и труда. Сделайте всё, что в ваших силах, и вы находите успех.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539" y="2416570"/>
            <a:ext cx="4099203" cy="251478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265539" y="5206966"/>
            <a:ext cx="2221944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Ставьте цели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265539" y="5763746"/>
            <a:ext cx="4099203" cy="11906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Ставьте перед собой цели и продвигайтесь к их достижению, не забывая о своих мечтах и желаниях.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998" y="2416570"/>
            <a:ext cx="4099203" cy="251478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697998" y="5206966"/>
            <a:ext cx="3520440" cy="3583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43"/>
              </a:lnSpc>
              <a:buNone/>
            </a:pPr>
            <a:r>
              <a:rPr lang="en-US" sz="2187" b="1" dirty="0">
                <a:solidFill>
                  <a:srgbClr val="FF726D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Учиться - это классно!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697998" y="5763746"/>
            <a:ext cx="4099203" cy="7937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49"/>
              </a:lnSpc>
              <a:buNone/>
            </a:pPr>
            <a:r>
              <a:rPr lang="en-US" sz="1750" dirty="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Учиться - это всегда интересно и увлекательно. Быть умным - это круто!</a:t>
            </a:r>
            <a:endParaRPr lang="en-US" sz="17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A697FE-2BEF-4C0D-ACB0-3FE6FD0FA65D}"/>
              </a:ext>
            </a:extLst>
          </p:cNvPr>
          <p:cNvSpPr txBox="1"/>
          <p:nvPr/>
        </p:nvSpPr>
        <p:spPr>
          <a:xfrm>
            <a:off x="3490708" y="742276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472</Words>
  <Application>Microsoft Office PowerPoint</Application>
  <PresentationFormat>Произвольный</PresentationFormat>
  <Paragraphs>84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Fira Sans</vt:lpstr>
      <vt:lpstr>Inconsolata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2023-07-27T08:16:28Z</dcterms:created>
  <dcterms:modified xsi:type="dcterms:W3CDTF">2023-07-27T08:27:20Z</dcterms:modified>
</cp:coreProperties>
</file>