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275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85230" y="425613"/>
            <a:ext cx="7373541" cy="26365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971"/>
              </a:lnSpc>
              <a:buNone/>
            </a:pPr>
            <a:r>
              <a:rPr lang="en-US" sz="4000" b="1" kern="0" spc="-112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«Твоя профессия» классный час в 8 классе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85230" y="2379474"/>
            <a:ext cx="7373541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Как вы уже знаете, тема нашего сегодняшнего классного часа — "Твоя профессия". Ваш выбор профессии - это одно из самых важных решений в вашей жизни. От этого выбора зависит, какую дорогу вы изберете и насколько счастливой будет ваша будущая карьера.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169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0A070F-958A-467D-ABA1-19D9294FDA55}"/>
              </a:ext>
            </a:extLst>
          </p:cNvPr>
          <p:cNvSpPr txBox="1"/>
          <p:nvPr/>
        </p:nvSpPr>
        <p:spPr>
          <a:xfrm>
            <a:off x="645199" y="4694370"/>
            <a:ext cx="7853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в 8 классе по теме: "Твоя профессия"</a:t>
            </a:r>
          </a:p>
          <a:p>
            <a:pPr algn="ctr"/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DEE51A-EF90-4ED8-924F-ABF2D99F5CA1}"/>
              </a:ext>
            </a:extLst>
          </p:cNvPr>
          <p:cNvSpPr txBox="1"/>
          <p:nvPr/>
        </p:nvSpPr>
        <p:spPr>
          <a:xfrm>
            <a:off x="12663563" y="77155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85230" y="2192251"/>
            <a:ext cx="6530578" cy="7322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kern="0" spc="-93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Что такое профессия?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85230" y="3393150"/>
            <a:ext cx="4129326" cy="2583569"/>
          </a:xfrm>
          <a:prstGeom prst="roundRect">
            <a:avLst>
              <a:gd name="adj" fmla="val 2124"/>
            </a:avLst>
          </a:prstGeom>
          <a:solidFill>
            <a:srgbClr val="F0D4F7"/>
          </a:solidFill>
          <a:ln w="7620">
            <a:solidFill>
              <a:srgbClr val="E1A9E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128832" y="3634961"/>
            <a:ext cx="2360771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kern="0" spc="-46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Определение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28832" y="4235351"/>
            <a:ext cx="3642122" cy="11246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600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Профессия - это ремесло или род занятий, которыми занимаются люди для заработка денег.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250537" y="3393150"/>
            <a:ext cx="4129326" cy="2583569"/>
          </a:xfrm>
          <a:prstGeom prst="roundRect">
            <a:avLst>
              <a:gd name="adj" fmla="val 2124"/>
            </a:avLst>
          </a:prstGeom>
          <a:solidFill>
            <a:srgbClr val="F0D4F7"/>
          </a:solidFill>
          <a:ln w="7620">
            <a:solidFill>
              <a:srgbClr val="E1A9E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494139" y="3634961"/>
            <a:ext cx="2360771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kern="0" spc="-46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Требования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494139" y="4235351"/>
            <a:ext cx="3642122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600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Лучшие профессии требуют образования, опыта и/или навыков, которые помогут выполнить работу лучше и быстрее.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9615845" y="3393150"/>
            <a:ext cx="4129326" cy="2583569"/>
          </a:xfrm>
          <a:prstGeom prst="roundRect">
            <a:avLst>
              <a:gd name="adj" fmla="val 2124"/>
            </a:avLst>
          </a:prstGeom>
          <a:solidFill>
            <a:srgbClr val="F0D4F7"/>
          </a:solidFill>
          <a:ln w="7620">
            <a:solidFill>
              <a:srgbClr val="E1A9EF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859447" y="3634961"/>
            <a:ext cx="2360771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905"/>
              </a:lnSpc>
              <a:buNone/>
            </a:pPr>
            <a:r>
              <a:rPr lang="en-US" sz="2324" b="1" kern="0" spc="-46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Значимость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9859447" y="4235351"/>
            <a:ext cx="3642122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600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Профессии влияют на экономику и благосостояние нашего общества. Некоторые профессии играют более важную роль, чем другие.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FC1B76-3080-457D-A96D-640E37293EB8}"/>
              </a:ext>
            </a:extLst>
          </p:cNvPr>
          <p:cNvSpPr txBox="1"/>
          <p:nvPr/>
        </p:nvSpPr>
        <p:spPr>
          <a:xfrm>
            <a:off x="12663563" y="77155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85230" y="670239"/>
            <a:ext cx="7596545" cy="7322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kern="0" spc="-93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Как выбрать профессию?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230" y="1871137"/>
            <a:ext cx="4050506" cy="248488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85230" y="4648887"/>
            <a:ext cx="2360771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05"/>
              </a:lnSpc>
              <a:buNone/>
            </a:pPr>
            <a:r>
              <a:rPr lang="en-US" sz="2324" b="1" kern="0" spc="-46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Интересы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885230" y="5249277"/>
            <a:ext cx="4050506" cy="18744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74"/>
              </a:lnSpc>
              <a:buNone/>
            </a:pPr>
            <a:r>
              <a:rPr lang="en-US" sz="1600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Лучше всего выбирать профессию, которая соответствует нашим интересам. Это поможет нам оставаться мотивированными и инвестировать в себя.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828" y="1871137"/>
            <a:ext cx="4050625" cy="248500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289828" y="4649005"/>
            <a:ext cx="3238976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05"/>
              </a:lnSpc>
              <a:buNone/>
            </a:pPr>
            <a:r>
              <a:rPr lang="en-US" sz="2324" b="1" kern="0" spc="-46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Возможности работы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289828" y="5249396"/>
            <a:ext cx="4050625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74"/>
              </a:lnSpc>
              <a:buNone/>
            </a:pPr>
            <a:r>
              <a:rPr lang="en-US" sz="1600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Рассмотрите, где и как вы сможете применить свои навыки и получить опыт работы. Найдите место, где выросла бы ваша карьера.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4545" y="1871137"/>
            <a:ext cx="4050625" cy="248500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694545" y="4649005"/>
            <a:ext cx="3509129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05"/>
              </a:lnSpc>
              <a:buNone/>
            </a:pPr>
            <a:r>
              <a:rPr lang="en-US" sz="2324" b="1" kern="0" spc="-46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Образование и навыки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694545" y="5249396"/>
            <a:ext cx="4050625" cy="2249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74"/>
              </a:lnSpc>
              <a:buNone/>
            </a:pPr>
            <a:r>
              <a:rPr lang="en-US" sz="1600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Найдите профессии, которые требуют компетентности, которые вы готовы развивать. Разговаривайте с людьми, работающими в данной области, чтобы понимать, что они делают и какие навыки важны.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9B4045-61EC-465A-A586-9E4FB783556E}"/>
              </a:ext>
            </a:extLst>
          </p:cNvPr>
          <p:cNvSpPr txBox="1"/>
          <p:nvPr/>
        </p:nvSpPr>
        <p:spPr>
          <a:xfrm>
            <a:off x="12663563" y="77155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59750" y="625919"/>
            <a:ext cx="6194465" cy="71125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642"/>
              </a:lnSpc>
              <a:buNone/>
            </a:pPr>
            <a:r>
              <a:rPr lang="en-US" sz="4514" b="1" kern="0" spc="-90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Профессии будущего</a:t>
            </a:r>
            <a:endParaRPr lang="en-US" sz="451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859750" y="4491935"/>
            <a:ext cx="12910899" cy="45502"/>
          </a:xfrm>
          <a:prstGeom prst="rect">
            <a:avLst/>
          </a:prstGeom>
          <a:solidFill>
            <a:srgbClr val="E1A9EF"/>
          </a:solidFill>
          <a:ln/>
        </p:spPr>
      </p:sp>
      <p:sp>
        <p:nvSpPr>
          <p:cNvPr id="6" name="Shape 3"/>
          <p:cNvSpPr/>
          <p:nvPr/>
        </p:nvSpPr>
        <p:spPr>
          <a:xfrm>
            <a:off x="4007227" y="4491876"/>
            <a:ext cx="45839" cy="796581"/>
          </a:xfrm>
          <a:prstGeom prst="rect">
            <a:avLst/>
          </a:prstGeom>
          <a:solidFill>
            <a:srgbClr val="E1A9EF"/>
          </a:solidFill>
          <a:ln/>
        </p:spPr>
      </p:sp>
      <p:sp>
        <p:nvSpPr>
          <p:cNvPr id="7" name="Shape 4"/>
          <p:cNvSpPr/>
          <p:nvPr/>
        </p:nvSpPr>
        <p:spPr>
          <a:xfrm>
            <a:off x="3772257" y="4235883"/>
            <a:ext cx="515898" cy="512104"/>
          </a:xfrm>
          <a:prstGeom prst="roundRect">
            <a:avLst>
              <a:gd name="adj" fmla="val 10713"/>
            </a:avLst>
          </a:prstGeom>
          <a:solidFill>
            <a:srgbClr val="F0D4F7"/>
          </a:solidFill>
          <a:ln w="7620">
            <a:solidFill>
              <a:srgbClr val="E1A9E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934539" y="4278548"/>
            <a:ext cx="191333" cy="4267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85"/>
              </a:lnSpc>
              <a:buNone/>
            </a:pPr>
            <a:r>
              <a:rPr lang="en-US" sz="2708" b="1" kern="0" spc="-5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1</a:t>
            </a:r>
            <a:endParaRPr lang="en-US" sz="27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88946" y="5516144"/>
            <a:ext cx="5882402" cy="711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821"/>
              </a:lnSpc>
              <a:buNone/>
            </a:pPr>
            <a:r>
              <a:rPr lang="en-US" sz="2257" b="1" kern="0" spc="-45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Специалист по обработке новых материалов</a:t>
            </a:r>
            <a:endParaRPr lang="en-US" sz="22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088946" y="6454667"/>
            <a:ext cx="5882402" cy="10924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889"/>
              </a:lnSpc>
              <a:buNone/>
            </a:pPr>
            <a:r>
              <a:rPr lang="en-US" sz="1600" kern="0" spc="-36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Разработка и тестирование инновационных материалов для использования в различных отраслях экономики и промышленности.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7292161" y="3695413"/>
            <a:ext cx="45839" cy="796581"/>
          </a:xfrm>
          <a:prstGeom prst="rect">
            <a:avLst/>
          </a:prstGeom>
          <a:solidFill>
            <a:srgbClr val="E1A9EF"/>
          </a:solidFill>
          <a:ln/>
        </p:spPr>
      </p:sp>
      <p:sp>
        <p:nvSpPr>
          <p:cNvPr id="12" name="Shape 9"/>
          <p:cNvSpPr/>
          <p:nvPr/>
        </p:nvSpPr>
        <p:spPr>
          <a:xfrm>
            <a:off x="7057192" y="4235883"/>
            <a:ext cx="515898" cy="512104"/>
          </a:xfrm>
          <a:prstGeom prst="roundRect">
            <a:avLst>
              <a:gd name="adj" fmla="val 10713"/>
            </a:avLst>
          </a:prstGeom>
          <a:solidFill>
            <a:srgbClr val="F0D4F7"/>
          </a:solidFill>
          <a:ln w="7620">
            <a:solidFill>
              <a:srgbClr val="E1A9E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19474" y="4278548"/>
            <a:ext cx="191333" cy="4267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85"/>
              </a:lnSpc>
              <a:buNone/>
            </a:pPr>
            <a:r>
              <a:rPr lang="en-US" sz="2708" b="1" kern="0" spc="-5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2</a:t>
            </a:r>
            <a:endParaRPr lang="en-US" sz="27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5030272" y="1792306"/>
            <a:ext cx="4569738" cy="35550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821"/>
              </a:lnSpc>
              <a:buNone/>
            </a:pPr>
            <a:r>
              <a:rPr lang="en-US" sz="2257" b="1" kern="0" spc="-45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Создатель виртуальных миров</a:t>
            </a:r>
            <a:endParaRPr lang="en-US" sz="22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373880" y="2375323"/>
            <a:ext cx="5882521" cy="10924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889"/>
              </a:lnSpc>
              <a:buNone/>
            </a:pPr>
            <a:r>
              <a:rPr lang="en-US" sz="1600" kern="0" spc="-36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Разработка виртуальных движков и создание новых миров в компьютерных играх, виртуальной реальности и различных имитационных симуляторах.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10577215" y="4491876"/>
            <a:ext cx="45839" cy="796581"/>
          </a:xfrm>
          <a:prstGeom prst="rect">
            <a:avLst/>
          </a:prstGeom>
          <a:solidFill>
            <a:srgbClr val="E1A9EF"/>
          </a:solidFill>
          <a:ln/>
        </p:spPr>
      </p:sp>
      <p:sp>
        <p:nvSpPr>
          <p:cNvPr id="17" name="Shape 14"/>
          <p:cNvSpPr/>
          <p:nvPr/>
        </p:nvSpPr>
        <p:spPr>
          <a:xfrm>
            <a:off x="10342245" y="4235883"/>
            <a:ext cx="515898" cy="512104"/>
          </a:xfrm>
          <a:prstGeom prst="roundRect">
            <a:avLst>
              <a:gd name="adj" fmla="val 10713"/>
            </a:avLst>
          </a:prstGeom>
          <a:solidFill>
            <a:srgbClr val="F0D4F7"/>
          </a:solidFill>
          <a:ln w="7620">
            <a:solidFill>
              <a:srgbClr val="E1A9E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0504527" y="4278548"/>
            <a:ext cx="191333" cy="4267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385"/>
              </a:lnSpc>
              <a:buNone/>
            </a:pPr>
            <a:r>
              <a:rPr lang="en-US" sz="2708" b="1" kern="0" spc="-54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3</a:t>
            </a:r>
            <a:endParaRPr lang="en-US" sz="270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658933" y="5516144"/>
            <a:ext cx="5882521" cy="7110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821"/>
              </a:lnSpc>
              <a:buNone/>
            </a:pPr>
            <a:r>
              <a:rPr lang="en-US" sz="2257" b="1" kern="0" spc="-45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Специалист по управлению виртуальной реальностью</a:t>
            </a:r>
            <a:endParaRPr lang="en-US" sz="22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7658933" y="6454667"/>
            <a:ext cx="5882521" cy="10924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889"/>
              </a:lnSpc>
              <a:buNone/>
            </a:pPr>
            <a:r>
              <a:rPr lang="en-US" sz="1600" kern="0" spc="-36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Управление виртуальными мирами и различными процессами, связанными с общением и работой в виртуальном пространстве.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37A741-3285-420C-9FE8-A5E3FEAE402D}"/>
              </a:ext>
            </a:extLst>
          </p:cNvPr>
          <p:cNvSpPr txBox="1"/>
          <p:nvPr/>
        </p:nvSpPr>
        <p:spPr>
          <a:xfrm>
            <a:off x="12663563" y="77155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85230" y="2013907"/>
            <a:ext cx="10431661" cy="7322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kern="0" spc="-93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Профессии в нашей стране России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85230" y="3331929"/>
            <a:ext cx="2849880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86"/>
              </a:lnSpc>
              <a:buNone/>
            </a:pPr>
            <a:r>
              <a:rPr lang="en-US" sz="2788" b="1" kern="0" spc="-56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IT-специалисты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885230" y="4005477"/>
            <a:ext cx="3902154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600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Создание новых программированных решений и программных кодов для используемых в нашей стране процессов и машин.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371028" y="3331929"/>
            <a:ext cx="3902154" cy="8786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486"/>
              </a:lnSpc>
              <a:buNone/>
            </a:pPr>
            <a:r>
              <a:rPr lang="en-US" sz="2788" b="1" kern="0" spc="-56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Специалисты по обслуживанию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371028" y="4444778"/>
            <a:ext cx="3902154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600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Обслуживание, настройка и построение оборудования для поставки электроэнергии, водоснабжения и газа.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856827" y="3331929"/>
            <a:ext cx="2832973" cy="4393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486"/>
              </a:lnSpc>
              <a:buNone/>
            </a:pPr>
            <a:r>
              <a:rPr lang="en-US" sz="2788" b="1" kern="0" spc="-56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Преподаватели</a:t>
            </a:r>
            <a:endParaRPr lang="en-US" sz="278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856827" y="4005477"/>
            <a:ext cx="3902154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4"/>
              </a:lnSpc>
              <a:buNone/>
            </a:pPr>
            <a:r>
              <a:rPr lang="en-US" sz="1600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Обучение и распространение знаний и информации, необходимой для различных профессий. Обучение различных умениям и навыкам.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25A949-C67A-467F-9EED-7D1E69F2E345}"/>
              </a:ext>
            </a:extLst>
          </p:cNvPr>
          <p:cNvSpPr txBox="1"/>
          <p:nvPr/>
        </p:nvSpPr>
        <p:spPr>
          <a:xfrm>
            <a:off x="12663563" y="77155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6306383" y="1118759"/>
            <a:ext cx="7504033" cy="13567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381"/>
              </a:lnSpc>
              <a:buNone/>
            </a:pPr>
            <a:r>
              <a:rPr lang="en-US" sz="4305" b="1" kern="0" spc="-86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Определение интересов и предпочтений</a:t>
            </a:r>
            <a:endParaRPr lang="en-US" sz="430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306383" y="2970631"/>
            <a:ext cx="491966" cy="488349"/>
          </a:xfrm>
          <a:prstGeom prst="roundRect">
            <a:avLst>
              <a:gd name="adj" fmla="val 11235"/>
            </a:avLst>
          </a:prstGeom>
          <a:solidFill>
            <a:srgbClr val="F0D4F7"/>
          </a:solidFill>
          <a:ln w="7620">
            <a:solidFill>
              <a:srgbClr val="E1A9E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64141" y="3011288"/>
            <a:ext cx="176332" cy="4069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28"/>
              </a:lnSpc>
              <a:buNone/>
            </a:pPr>
            <a:r>
              <a:rPr lang="en-US" sz="2583" b="1" kern="0" spc="-52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1</a:t>
            </a:r>
            <a:endParaRPr lang="en-US" sz="25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016948" y="3045207"/>
            <a:ext cx="2511028" cy="3391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0"/>
              </a:lnSpc>
              <a:buNone/>
            </a:pPr>
            <a:r>
              <a:rPr lang="en-US" sz="2152" b="1" kern="0" spc="-43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Хобби и интересы</a:t>
            </a:r>
            <a:endParaRPr lang="en-US" sz="21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016948" y="3601395"/>
            <a:ext cx="2932152" cy="17367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55"/>
              </a:lnSpc>
              <a:buNone/>
            </a:pPr>
            <a:r>
              <a:rPr lang="en-US" sz="1600" kern="0" spc="-34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Пытайтесь найти профессии, где вы можете применить свои хобби и интересы, таким образом будет легче работать и оставаться мотивированным.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10167699" y="2970631"/>
            <a:ext cx="491966" cy="488349"/>
          </a:xfrm>
          <a:prstGeom prst="roundRect">
            <a:avLst>
              <a:gd name="adj" fmla="val 11235"/>
            </a:avLst>
          </a:prstGeom>
          <a:solidFill>
            <a:srgbClr val="F0D4F7"/>
          </a:solidFill>
          <a:ln w="7620">
            <a:solidFill>
              <a:srgbClr val="E1A9E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325457" y="3011288"/>
            <a:ext cx="176332" cy="4069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28"/>
              </a:lnSpc>
              <a:buNone/>
            </a:pPr>
            <a:r>
              <a:rPr lang="en-US" sz="2583" b="1" kern="0" spc="-52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2</a:t>
            </a:r>
            <a:endParaRPr lang="en-US" sz="25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0878264" y="3045207"/>
            <a:ext cx="2186702" cy="3391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0"/>
              </a:lnSpc>
              <a:buNone/>
            </a:pPr>
            <a:r>
              <a:rPr lang="en-US" sz="2152" b="1" kern="0" spc="-43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Опыт работы</a:t>
            </a:r>
            <a:endParaRPr lang="en-US" sz="21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0878264" y="3601395"/>
            <a:ext cx="2932152" cy="13894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55"/>
              </a:lnSpc>
              <a:buNone/>
            </a:pPr>
            <a:r>
              <a:rPr lang="en-US" sz="1600" kern="0" spc="-34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Обратите внимание на то, на какой работе вы побывали, какая работа была для вас наиболее значимой и почему.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306383" y="5724744"/>
            <a:ext cx="491966" cy="488349"/>
          </a:xfrm>
          <a:prstGeom prst="roundRect">
            <a:avLst>
              <a:gd name="adj" fmla="val 11235"/>
            </a:avLst>
          </a:prstGeom>
          <a:solidFill>
            <a:srgbClr val="F0D4F7"/>
          </a:solidFill>
          <a:ln w="7620">
            <a:solidFill>
              <a:srgbClr val="E1A9E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464141" y="5765400"/>
            <a:ext cx="176332" cy="40691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28"/>
              </a:lnSpc>
              <a:buNone/>
            </a:pPr>
            <a:r>
              <a:rPr lang="en-US" sz="2583" b="1" kern="0" spc="-52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3</a:t>
            </a:r>
            <a:endParaRPr lang="en-US" sz="25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7016948" y="5799320"/>
            <a:ext cx="3266361" cy="33919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90"/>
              </a:lnSpc>
              <a:buNone/>
            </a:pPr>
            <a:r>
              <a:rPr lang="en-US" sz="2152" b="1" kern="0" spc="-43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Образование и навыки</a:t>
            </a:r>
            <a:endParaRPr lang="en-US" sz="2152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016948" y="6355508"/>
            <a:ext cx="6793468" cy="6947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55"/>
              </a:lnSpc>
              <a:buNone/>
            </a:pPr>
            <a:r>
              <a:rPr lang="en-US" sz="1600" kern="0" spc="-34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Помните, что образование и навыки могут помочь вам быть успешным в своей карьере. Используйте наличие курсов и менторов.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1690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D8542CE-9B42-4C8C-BACE-2F4513BF67FD}"/>
              </a:ext>
            </a:extLst>
          </p:cNvPr>
          <p:cNvSpPr txBox="1"/>
          <p:nvPr/>
        </p:nvSpPr>
        <p:spPr>
          <a:xfrm>
            <a:off x="12663563" y="77155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885230" y="678985"/>
            <a:ext cx="12859941" cy="14645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809"/>
              </a:lnSpc>
              <a:buNone/>
            </a:pPr>
            <a:r>
              <a:rPr lang="en-US" sz="4647" b="1" kern="0" spc="-93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Групповая дискуссия о будущих профессиях</a:t>
            </a:r>
            <a:endParaRPr lang="en-US" sz="464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230" y="2612170"/>
            <a:ext cx="4050506" cy="248488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85230" y="5389920"/>
            <a:ext cx="3492222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05"/>
              </a:lnSpc>
              <a:buNone/>
            </a:pPr>
            <a:r>
              <a:rPr lang="en-US" sz="2324" b="1" kern="0" spc="-46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Предпринимательство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885230" y="5990310"/>
            <a:ext cx="4050506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74"/>
              </a:lnSpc>
              <a:buNone/>
            </a:pPr>
            <a:r>
              <a:rPr lang="en-US" sz="1600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Создание собственного бизнеса может быть трудным, но в конечном итоге может приносить удовольствие и вдохновляет на новые достижения.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828" y="2612170"/>
            <a:ext cx="4050625" cy="2485001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289828" y="5390038"/>
            <a:ext cx="3868936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05"/>
              </a:lnSpc>
              <a:buNone/>
            </a:pPr>
            <a:r>
              <a:rPr lang="en-US" sz="2324" b="1" kern="0" spc="-46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Медицинские профессии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289828" y="5990428"/>
            <a:ext cx="4050625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74"/>
              </a:lnSpc>
              <a:buNone/>
            </a:pPr>
            <a:r>
              <a:rPr lang="en-US" sz="1600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Медицинские профессии всегда будут актуальными, так как люди всегда будут болеть и нуждаться в помощи профессионалов.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4545" y="2612170"/>
            <a:ext cx="4050625" cy="2485001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694545" y="5390038"/>
            <a:ext cx="3463409" cy="3661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905"/>
              </a:lnSpc>
              <a:buNone/>
            </a:pPr>
            <a:r>
              <a:rPr lang="en-US" sz="2324" b="1" kern="0" spc="-46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Творческие профессии</a:t>
            </a:r>
            <a:endParaRPr lang="en-US" sz="23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694545" y="5990428"/>
            <a:ext cx="4050625" cy="149955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974"/>
              </a:lnSpc>
              <a:buNone/>
            </a:pPr>
            <a:r>
              <a:rPr lang="en-US" sz="1600" kern="0" spc="-37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В свободное время вы можете выполнять свои страсти, которые вы можете обернуть в профессию. Как-то художник, писатель, исполнитель.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6C7E8E-1ABC-4006-9672-6052A109785F}"/>
              </a:ext>
            </a:extLst>
          </p:cNvPr>
          <p:cNvSpPr txBox="1"/>
          <p:nvPr/>
        </p:nvSpPr>
        <p:spPr>
          <a:xfrm>
            <a:off x="12663563" y="77155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169088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7620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776645" y="565407"/>
            <a:ext cx="13077111" cy="12849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97"/>
              </a:lnSpc>
              <a:buNone/>
            </a:pPr>
            <a:r>
              <a:rPr lang="en-US" sz="4077" b="1" kern="0" spc="-82" dirty="0">
                <a:solidFill>
                  <a:srgbClr val="000000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«Мозговой штурм»: групповое обсуждение оригинальных и необычных профессий</a:t>
            </a:r>
            <a:endParaRPr lang="en-US" sz="407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1066681" y="2261509"/>
            <a:ext cx="41315" cy="5345482"/>
          </a:xfrm>
          <a:prstGeom prst="rect">
            <a:avLst/>
          </a:prstGeom>
          <a:solidFill>
            <a:srgbClr val="E1A9EF"/>
          </a:solidFill>
          <a:ln/>
        </p:spPr>
      </p:sp>
      <p:sp>
        <p:nvSpPr>
          <p:cNvPr id="6" name="Shape 3"/>
          <p:cNvSpPr/>
          <p:nvPr/>
        </p:nvSpPr>
        <p:spPr>
          <a:xfrm>
            <a:off x="1320284" y="2632912"/>
            <a:ext cx="724852" cy="41011"/>
          </a:xfrm>
          <a:prstGeom prst="rect">
            <a:avLst/>
          </a:prstGeom>
          <a:solidFill>
            <a:srgbClr val="E1A9EF"/>
          </a:solidFill>
          <a:ln/>
        </p:spPr>
      </p:sp>
      <p:sp>
        <p:nvSpPr>
          <p:cNvPr id="7" name="Shape 4"/>
          <p:cNvSpPr/>
          <p:nvPr/>
        </p:nvSpPr>
        <p:spPr>
          <a:xfrm>
            <a:off x="854273" y="2422125"/>
            <a:ext cx="466011" cy="462584"/>
          </a:xfrm>
          <a:prstGeom prst="roundRect">
            <a:avLst>
              <a:gd name="adj" fmla="val 11860"/>
            </a:avLst>
          </a:prstGeom>
          <a:solidFill>
            <a:srgbClr val="F0D4F7"/>
          </a:solidFill>
          <a:ln w="7620">
            <a:solidFill>
              <a:srgbClr val="E1A9E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02744" y="2460654"/>
            <a:ext cx="169069" cy="3854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8"/>
              </a:lnSpc>
              <a:buNone/>
            </a:pPr>
            <a:r>
              <a:rPr lang="en-US" sz="2446" b="1" kern="0" spc="-49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1</a:t>
            </a:r>
            <a:endParaRPr lang="en-US" sz="24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2226469" y="2467036"/>
            <a:ext cx="4485323" cy="32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8"/>
              </a:lnSpc>
              <a:buNone/>
            </a:pPr>
            <a:r>
              <a:rPr lang="en-US" sz="2039" b="1" kern="0" spc="-41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Создатель беспилотных объектов</a:t>
            </a:r>
            <a:endParaRPr lang="en-US" sz="20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226469" y="2993796"/>
            <a:ext cx="11627287" cy="3290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9"/>
              </a:lnSpc>
              <a:buNone/>
            </a:pPr>
            <a:r>
              <a:rPr lang="en-US" sz="1631" kern="0" spc="-33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Создание беспилотных объектов, которые в автоматическом режиме выполняют те или иные действия.</a:t>
            </a:r>
            <a:endParaRPr lang="en-US" sz="16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1320284" y="4483248"/>
            <a:ext cx="724852" cy="41011"/>
          </a:xfrm>
          <a:prstGeom prst="rect">
            <a:avLst/>
          </a:prstGeom>
          <a:solidFill>
            <a:srgbClr val="E1A9EF"/>
          </a:solidFill>
          <a:ln/>
        </p:spPr>
      </p:sp>
      <p:sp>
        <p:nvSpPr>
          <p:cNvPr id="12" name="Shape 9"/>
          <p:cNvSpPr/>
          <p:nvPr/>
        </p:nvSpPr>
        <p:spPr>
          <a:xfrm>
            <a:off x="854273" y="4272462"/>
            <a:ext cx="466011" cy="462584"/>
          </a:xfrm>
          <a:prstGeom prst="roundRect">
            <a:avLst>
              <a:gd name="adj" fmla="val 11860"/>
            </a:avLst>
          </a:prstGeom>
          <a:solidFill>
            <a:srgbClr val="F0D4F7"/>
          </a:solidFill>
          <a:ln w="7620">
            <a:solidFill>
              <a:srgbClr val="E1A9EF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02744" y="4310990"/>
            <a:ext cx="169069" cy="3854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8"/>
              </a:lnSpc>
              <a:buNone/>
            </a:pPr>
            <a:r>
              <a:rPr lang="en-US" sz="2446" b="1" kern="0" spc="-49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2</a:t>
            </a:r>
            <a:endParaRPr lang="en-US" sz="24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2226469" y="4317373"/>
            <a:ext cx="4157901" cy="32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8"/>
              </a:lnSpc>
              <a:buNone/>
            </a:pPr>
            <a:r>
              <a:rPr lang="en-US" sz="2039" b="1" kern="0" spc="-41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Астроном-полетный контролер</a:t>
            </a:r>
            <a:endParaRPr lang="en-US" sz="20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2226469" y="4844132"/>
            <a:ext cx="11627287" cy="3290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9"/>
              </a:lnSpc>
              <a:buNone/>
            </a:pPr>
            <a:r>
              <a:rPr lang="en-US" sz="1631" kern="0" spc="-33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Астроном, управляющий спутниками, космическими кораблями, ракетами и иными космическими объектами.</a:t>
            </a:r>
            <a:endParaRPr lang="en-US" sz="16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1320284" y="6333584"/>
            <a:ext cx="724852" cy="41011"/>
          </a:xfrm>
          <a:prstGeom prst="rect">
            <a:avLst/>
          </a:prstGeom>
          <a:solidFill>
            <a:srgbClr val="E1A9EF"/>
          </a:solidFill>
          <a:ln/>
        </p:spPr>
      </p:sp>
      <p:sp>
        <p:nvSpPr>
          <p:cNvPr id="17" name="Shape 14"/>
          <p:cNvSpPr/>
          <p:nvPr/>
        </p:nvSpPr>
        <p:spPr>
          <a:xfrm>
            <a:off x="854273" y="6122798"/>
            <a:ext cx="466011" cy="462584"/>
          </a:xfrm>
          <a:prstGeom prst="roundRect">
            <a:avLst>
              <a:gd name="adj" fmla="val 11860"/>
            </a:avLst>
          </a:prstGeom>
          <a:solidFill>
            <a:srgbClr val="F0D4F7"/>
          </a:solidFill>
          <a:ln w="7620">
            <a:solidFill>
              <a:srgbClr val="E1A9EF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002744" y="6161327"/>
            <a:ext cx="169069" cy="38540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8"/>
              </a:lnSpc>
              <a:buNone/>
            </a:pPr>
            <a:r>
              <a:rPr lang="en-US" sz="2446" b="1" kern="0" spc="-49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3</a:t>
            </a:r>
            <a:endParaRPr lang="en-US" sz="24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2226469" y="6167709"/>
            <a:ext cx="5150406" cy="32123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548"/>
              </a:lnSpc>
              <a:buNone/>
            </a:pPr>
            <a:r>
              <a:rPr lang="en-US" sz="2039" b="1" kern="0" spc="-41" dirty="0">
                <a:solidFill>
                  <a:srgbClr val="272525"/>
                </a:solidFill>
                <a:latin typeface="Arial" panose="020B0604020202020204" pitchFamily="34" charset="0"/>
                <a:ea typeface="adonis-web" pitchFamily="34" charset="-122"/>
                <a:cs typeface="Arial" panose="020B0604020202020204" pitchFamily="34" charset="0"/>
              </a:rPr>
              <a:t>Специалист по идентификации звуков</a:t>
            </a:r>
            <a:endParaRPr lang="en-US" sz="20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2226469" y="6694469"/>
            <a:ext cx="11627287" cy="32903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609"/>
              </a:lnSpc>
              <a:buNone/>
            </a:pPr>
            <a:r>
              <a:rPr lang="en-US" sz="1631" kern="0" spc="-33" dirty="0">
                <a:solidFill>
                  <a:srgbClr val="272525"/>
                </a:solidFill>
                <a:latin typeface="Arial" panose="020B0604020202020204" pitchFamily="34" charset="0"/>
                <a:ea typeface="Source Sans Pro" pitchFamily="34" charset="-122"/>
                <a:cs typeface="Arial" panose="020B0604020202020204" pitchFamily="34" charset="0"/>
              </a:rPr>
              <a:t>Исследование и тестирование звуковых задач, например, идентификация шума на рабочем месте или других звуков.</a:t>
            </a:r>
            <a:endParaRPr lang="en-US" sz="163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9D2A91D-92A7-4344-A54A-6E7FFDA72AC3}"/>
              </a:ext>
            </a:extLst>
          </p:cNvPr>
          <p:cNvSpPr txBox="1"/>
          <p:nvPr/>
        </p:nvSpPr>
        <p:spPr>
          <a:xfrm>
            <a:off x="12663563" y="771551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598</Words>
  <Application>Microsoft Office PowerPoint</Application>
  <PresentationFormat>Произвольный</PresentationFormat>
  <Paragraphs>79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2023-07-28T07:58:08Z</dcterms:created>
  <dcterms:modified xsi:type="dcterms:W3CDTF">2023-07-28T08:05:30Z</dcterms:modified>
</cp:coreProperties>
</file>