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27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937379" y="507960"/>
            <a:ext cx="7269242" cy="1935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676"/>
              </a:lnSpc>
              <a:buNone/>
            </a:pPr>
            <a:r>
              <a:rPr lang="en-US" sz="590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"Я - пятиклассник" - классный час</a:t>
            </a:r>
            <a:endParaRPr lang="en-US" sz="59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937379" y="2815561"/>
            <a:ext cx="7269242" cy="13402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43"/>
              </a:lnSpc>
              <a:buNone/>
            </a:pPr>
            <a:r>
              <a:rPr lang="en-US" sz="1968" b="1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 пожаловать на классный час "Я - пятиклассник". </a:t>
            </a: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Наша цель - рассказать о том, как важно не только получать знания, но и участвовать в жизни школы.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E0D5B-E597-4A28-A30B-0066CB820641}"/>
              </a:ext>
            </a:extLst>
          </p:cNvPr>
          <p:cNvSpPr txBox="1"/>
          <p:nvPr/>
        </p:nvSpPr>
        <p:spPr>
          <a:xfrm>
            <a:off x="1121229" y="4767943"/>
            <a:ext cx="63028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5 классе по теме: "Я - пятиклассник"</a:t>
            </a:r>
          </a:p>
          <a:p>
            <a:pPr algn="ctr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newUROKI.net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B466B-5940-44C7-B1EC-17EAC0598B01}"/>
              </a:ext>
            </a:extLst>
          </p:cNvPr>
          <p:cNvSpPr txBox="1"/>
          <p:nvPr/>
        </p:nvSpPr>
        <p:spPr>
          <a:xfrm>
            <a:off x="11974285" y="697735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777478" y="1102685"/>
            <a:ext cx="7589044" cy="13378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06"/>
              </a:lnSpc>
              <a:buNone/>
            </a:pPr>
            <a:r>
              <a:rPr lang="en-US" sz="408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Значимость возраста "пятиклассника"</a:t>
            </a:r>
            <a:endParaRPr lang="en-US" sz="40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77478" y="2942148"/>
            <a:ext cx="466487" cy="463057"/>
          </a:xfrm>
          <a:prstGeom prst="roundRect">
            <a:avLst>
              <a:gd name="adj" fmla="val 26867"/>
            </a:avLst>
          </a:prstGeom>
          <a:solidFill>
            <a:srgbClr val="FFE0E0"/>
          </a:solidFill>
          <a:ln/>
        </p:spPr>
      </p:sp>
      <p:sp>
        <p:nvSpPr>
          <p:cNvPr id="6" name="Text 3"/>
          <p:cNvSpPr/>
          <p:nvPr/>
        </p:nvSpPr>
        <p:spPr>
          <a:xfrm>
            <a:off x="961192" y="2972995"/>
            <a:ext cx="99060" cy="4012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84"/>
              </a:lnSpc>
              <a:buNone/>
            </a:pPr>
            <a:r>
              <a:rPr lang="en-US" sz="244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4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451253" y="3006442"/>
            <a:ext cx="3017163" cy="6689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3"/>
              </a:lnSpc>
              <a:buNone/>
            </a:pPr>
            <a:r>
              <a:rPr lang="en-US" sz="204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Новый этап в школьной жизни</a:t>
            </a:r>
            <a:endParaRPr lang="en-US" sz="20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451253" y="3860580"/>
            <a:ext cx="3017163" cy="11115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39"/>
              </a:lnSpc>
              <a:buNone/>
            </a:pPr>
            <a:r>
              <a:rPr lang="en-US" sz="1633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Первый год после начальной школы - новый этап и возможность проявить себя.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675703" y="2942148"/>
            <a:ext cx="466487" cy="463057"/>
          </a:xfrm>
          <a:prstGeom prst="roundRect">
            <a:avLst>
              <a:gd name="adj" fmla="val 26867"/>
            </a:avLst>
          </a:prstGeom>
          <a:solidFill>
            <a:srgbClr val="FFE0E0"/>
          </a:solidFill>
          <a:ln/>
        </p:spPr>
      </p:sp>
      <p:sp>
        <p:nvSpPr>
          <p:cNvPr id="10" name="Text 7"/>
          <p:cNvSpPr/>
          <p:nvPr/>
        </p:nvSpPr>
        <p:spPr>
          <a:xfrm>
            <a:off x="4825127" y="2972995"/>
            <a:ext cx="167640" cy="4012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84"/>
              </a:lnSpc>
              <a:buNone/>
            </a:pPr>
            <a:r>
              <a:rPr lang="en-US" sz="244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4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349478" y="3006442"/>
            <a:ext cx="3017163" cy="6689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3"/>
              </a:lnSpc>
              <a:buNone/>
            </a:pPr>
            <a:r>
              <a:rPr lang="en-US" sz="204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Значимость первых впечатлений</a:t>
            </a:r>
            <a:endParaRPr lang="en-US" sz="20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349478" y="3860580"/>
            <a:ext cx="3017163" cy="14820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39"/>
              </a:lnSpc>
              <a:buNone/>
            </a:pPr>
            <a:r>
              <a:rPr lang="en-US" sz="1633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Пятиклассники создают первое впечатление и оставляют свой след в школьной жизни.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77478" y="5741290"/>
            <a:ext cx="466487" cy="463057"/>
          </a:xfrm>
          <a:prstGeom prst="roundRect">
            <a:avLst>
              <a:gd name="adj" fmla="val 26867"/>
            </a:avLst>
          </a:prstGeom>
          <a:solidFill>
            <a:srgbClr val="FFE0E0"/>
          </a:solidFill>
          <a:ln/>
        </p:spPr>
      </p:sp>
      <p:sp>
        <p:nvSpPr>
          <p:cNvPr id="14" name="Text 11"/>
          <p:cNvSpPr/>
          <p:nvPr/>
        </p:nvSpPr>
        <p:spPr>
          <a:xfrm>
            <a:off x="919282" y="5772137"/>
            <a:ext cx="182880" cy="4012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84"/>
              </a:lnSpc>
              <a:buNone/>
            </a:pPr>
            <a:r>
              <a:rPr lang="en-US" sz="244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4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451253" y="5805584"/>
            <a:ext cx="3909060" cy="3344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53"/>
              </a:lnSpc>
              <a:buNone/>
            </a:pPr>
            <a:r>
              <a:rPr lang="en-US" sz="204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Первый опыт ответственности</a:t>
            </a:r>
            <a:endParaRPr lang="en-US" sz="20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451253" y="6325252"/>
            <a:ext cx="6915269" cy="741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39"/>
              </a:lnSpc>
              <a:buNone/>
            </a:pPr>
            <a:r>
              <a:rPr lang="en-US" sz="1633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Они начинают познавать ответственность, принимают активное участие в жизни класса и школы.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9958A5-3EBE-4FDD-887E-D5E1F2641F13}"/>
              </a:ext>
            </a:extLst>
          </p:cNvPr>
          <p:cNvSpPr txBox="1"/>
          <p:nvPr/>
        </p:nvSpPr>
        <p:spPr>
          <a:xfrm>
            <a:off x="11974285" y="697735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656153" y="1127386"/>
            <a:ext cx="8458200" cy="5644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78"/>
              </a:lnSpc>
              <a:buNone/>
            </a:pPr>
            <a:r>
              <a:rPr lang="en-US" sz="344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Роль пятиклассника в школьной жизни</a:t>
            </a:r>
            <a:endParaRPr lang="en-US" sz="34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64" y="2073946"/>
            <a:ext cx="2799636" cy="27790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22722" y="5070106"/>
            <a:ext cx="2865120" cy="2822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39"/>
              </a:lnSpc>
              <a:buNone/>
            </a:pPr>
            <a:r>
              <a:rPr lang="en-US" sz="172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Активное участие в уроках</a:t>
            </a:r>
            <a:endParaRPr lang="en-US" sz="17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56153" y="5508580"/>
            <a:ext cx="3198376" cy="9381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80"/>
              </a:lnSpc>
              <a:buNone/>
            </a:pPr>
            <a:r>
              <a:rPr lang="en-US" sz="137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Предложение решения проблем учителями и развитие умения задавать вопросы.</a:t>
            </a:r>
            <a:endParaRPr lang="en-US" sz="13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743" y="2073946"/>
            <a:ext cx="2799636" cy="277905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029432" y="5070106"/>
            <a:ext cx="3198376" cy="5644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239"/>
              </a:lnSpc>
              <a:buNone/>
            </a:pPr>
            <a:r>
              <a:rPr lang="en-US" sz="172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Участие в спортивных мероприятиях</a:t>
            </a:r>
            <a:endParaRPr lang="en-US" sz="17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029432" y="5790810"/>
            <a:ext cx="3198376" cy="625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80"/>
              </a:lnSpc>
              <a:buNone/>
            </a:pPr>
            <a:r>
              <a:rPr lang="en-US" sz="137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Помощь в организации соревнований, работа над командным духом.</a:t>
            </a:r>
            <a:endParaRPr lang="en-US" sz="13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2022" y="2073946"/>
            <a:ext cx="2799636" cy="277905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02711" y="5070106"/>
            <a:ext cx="3198376" cy="5644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239"/>
              </a:lnSpc>
              <a:buNone/>
            </a:pPr>
            <a:r>
              <a:rPr lang="en-US" sz="172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Участие в научных и технических проектах</a:t>
            </a:r>
            <a:endParaRPr lang="en-US" sz="17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02711" y="5790810"/>
            <a:ext cx="3198376" cy="625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80"/>
              </a:lnSpc>
              <a:buNone/>
            </a:pPr>
            <a:r>
              <a:rPr lang="en-US" sz="137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Работа в команде, разработка проекта и его презентация.</a:t>
            </a:r>
            <a:endParaRPr lang="en-US" sz="13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5300" y="2073946"/>
            <a:ext cx="2799636" cy="277905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775990" y="5070106"/>
            <a:ext cx="3198376" cy="5644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239"/>
              </a:lnSpc>
              <a:buNone/>
            </a:pPr>
            <a:r>
              <a:rPr lang="en-US" sz="172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Участие в творческих проектах</a:t>
            </a:r>
            <a:endParaRPr lang="en-US" sz="17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775990" y="5790810"/>
            <a:ext cx="3198376" cy="12508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80"/>
              </a:lnSpc>
              <a:buNone/>
            </a:pPr>
            <a:r>
              <a:rPr lang="en-US" sz="137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Помощь в подготовке стендов на выставки, участие в театральных постановках, эстафетах и мастер-классах.</a:t>
            </a:r>
            <a:endParaRPr lang="en-US" sz="13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7F3692-116E-4DA6-B9DA-0701E8FAD57F}"/>
              </a:ext>
            </a:extLst>
          </p:cNvPr>
          <p:cNvSpPr txBox="1"/>
          <p:nvPr/>
        </p:nvSpPr>
        <p:spPr>
          <a:xfrm>
            <a:off x="11974285" y="697735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932974" y="679575"/>
            <a:ext cx="12764453" cy="16054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368"/>
              </a:lnSpc>
              <a:buNone/>
            </a:pPr>
            <a:r>
              <a:rPr lang="en-US" sz="4898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Основные характеристики пятиклассника</a:t>
            </a:r>
            <a:endParaRPr lang="en-US" sz="48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932974" y="2828334"/>
            <a:ext cx="4088963" cy="2852326"/>
          </a:xfrm>
          <a:prstGeom prst="roundRect">
            <a:avLst>
              <a:gd name="adj" fmla="val 5234"/>
            </a:avLst>
          </a:prstGeom>
          <a:solidFill>
            <a:srgbClr val="FFE0E0"/>
          </a:solidFill>
          <a:ln/>
        </p:spPr>
      </p:sp>
      <p:sp>
        <p:nvSpPr>
          <p:cNvPr id="6" name="Text 3"/>
          <p:cNvSpPr/>
          <p:nvPr/>
        </p:nvSpPr>
        <p:spPr>
          <a:xfrm>
            <a:off x="1181695" y="3075227"/>
            <a:ext cx="3591520" cy="8024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4"/>
              </a:lnSpc>
              <a:buNone/>
            </a:pPr>
            <a:r>
              <a:rPr lang="en-US" sz="244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Знает свои приоритеты</a:t>
            </a:r>
            <a:endParaRPr lang="en-US" sz="24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81695" y="4099908"/>
            <a:ext cx="3591520" cy="8892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27"/>
              </a:lnSpc>
              <a:buNone/>
            </a:pPr>
            <a:r>
              <a:rPr lang="en-US" sz="1959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Приоритеты пятиклассника: учеба, друзья и родители.</a:t>
            </a:r>
            <a:endParaRPr lang="en-US" sz="19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70659" y="2828334"/>
            <a:ext cx="4088963" cy="2852326"/>
          </a:xfrm>
          <a:prstGeom prst="roundRect">
            <a:avLst>
              <a:gd name="adj" fmla="val 5234"/>
            </a:avLst>
          </a:prstGeom>
          <a:solidFill>
            <a:srgbClr val="FFE0E0"/>
          </a:solidFill>
          <a:ln/>
        </p:spPr>
      </p:sp>
      <p:sp>
        <p:nvSpPr>
          <p:cNvPr id="9" name="Text 6"/>
          <p:cNvSpPr/>
          <p:nvPr/>
        </p:nvSpPr>
        <p:spPr>
          <a:xfrm>
            <a:off x="5519380" y="3075227"/>
            <a:ext cx="3591520" cy="8024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4"/>
              </a:lnSpc>
              <a:buNone/>
            </a:pPr>
            <a:r>
              <a:rPr lang="en-US" sz="244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Начинает проявлять инициативу</a:t>
            </a:r>
            <a:endParaRPr lang="en-US" sz="24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519380" y="4099908"/>
            <a:ext cx="3591520" cy="13338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27"/>
              </a:lnSpc>
              <a:buNone/>
            </a:pPr>
            <a:r>
              <a:rPr lang="en-US" sz="1959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Пятиклассник проявляет инициативу и направляет ее в правильное русло.</a:t>
            </a:r>
            <a:endParaRPr lang="en-US" sz="19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08344" y="2828334"/>
            <a:ext cx="4088963" cy="2852326"/>
          </a:xfrm>
          <a:prstGeom prst="roundRect">
            <a:avLst>
              <a:gd name="adj" fmla="val 5234"/>
            </a:avLst>
          </a:prstGeom>
          <a:solidFill>
            <a:srgbClr val="FFE0E0"/>
          </a:solidFill>
          <a:ln/>
        </p:spPr>
      </p:sp>
      <p:sp>
        <p:nvSpPr>
          <p:cNvPr id="12" name="Text 9"/>
          <p:cNvSpPr/>
          <p:nvPr/>
        </p:nvSpPr>
        <p:spPr>
          <a:xfrm>
            <a:off x="9857065" y="3075227"/>
            <a:ext cx="3591520" cy="8024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4"/>
              </a:lnSpc>
              <a:buNone/>
            </a:pPr>
            <a:r>
              <a:rPr lang="en-US" sz="244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Знает свои сильные и слабые стороны</a:t>
            </a:r>
            <a:endParaRPr lang="en-US" sz="24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57065" y="4099908"/>
            <a:ext cx="3591520" cy="13338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27"/>
              </a:lnSpc>
              <a:buNone/>
            </a:pPr>
            <a:r>
              <a:rPr lang="en-US" sz="1959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Пятиклассник сознает свои сильные стороны и находит в них применение.</a:t>
            </a:r>
            <a:endParaRPr lang="en-US" sz="19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932974" y="5927553"/>
            <a:ext cx="12764453" cy="1561842"/>
          </a:xfrm>
          <a:prstGeom prst="roundRect">
            <a:avLst>
              <a:gd name="adj" fmla="val 9559"/>
            </a:avLst>
          </a:prstGeom>
          <a:solidFill>
            <a:srgbClr val="FFE0E0"/>
          </a:solidFill>
          <a:ln/>
        </p:spPr>
      </p:sp>
      <p:sp>
        <p:nvSpPr>
          <p:cNvPr id="15" name="Text 12"/>
          <p:cNvSpPr/>
          <p:nvPr/>
        </p:nvSpPr>
        <p:spPr>
          <a:xfrm>
            <a:off x="1181695" y="6174446"/>
            <a:ext cx="2488168" cy="4012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4"/>
              </a:lnSpc>
              <a:buNone/>
            </a:pPr>
            <a:r>
              <a:rPr lang="en-US" sz="244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Знает, кто он</a:t>
            </a:r>
            <a:endParaRPr lang="en-US" sz="24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181695" y="6797882"/>
            <a:ext cx="12267009" cy="4446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527"/>
              </a:lnSpc>
              <a:buNone/>
            </a:pPr>
            <a:r>
              <a:rPr lang="en-US" sz="1959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Пятиклассник уже начинает формировать свою личность и ставить цели.</a:t>
            </a:r>
            <a:endParaRPr lang="en-US" sz="19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F7B580-1FC6-4AAF-BDA2-8445D472377A}"/>
              </a:ext>
            </a:extLst>
          </p:cNvPr>
          <p:cNvSpPr txBox="1"/>
          <p:nvPr/>
        </p:nvSpPr>
        <p:spPr>
          <a:xfrm>
            <a:off x="11974285" y="697735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889516" y="1168988"/>
            <a:ext cx="12489180" cy="7652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1"/>
              </a:lnSpc>
              <a:buNone/>
            </a:pPr>
            <a:r>
              <a:rPr lang="en-US" sz="467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Хорошее поведение и инициатива в школе</a:t>
            </a:r>
            <a:endParaRPr lang="en-US" sz="46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91507" y="2452263"/>
            <a:ext cx="47387" cy="4547719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6" name="Shape 3"/>
          <p:cNvSpPr/>
          <p:nvPr/>
        </p:nvSpPr>
        <p:spPr>
          <a:xfrm>
            <a:off x="7582079" y="2914256"/>
            <a:ext cx="830223" cy="47038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7" name="Shape 4"/>
          <p:cNvSpPr/>
          <p:nvPr/>
        </p:nvSpPr>
        <p:spPr>
          <a:xfrm>
            <a:off x="7048321" y="2672918"/>
            <a:ext cx="533757" cy="529833"/>
          </a:xfrm>
          <a:prstGeom prst="roundRect">
            <a:avLst>
              <a:gd name="adj" fmla="val 26865"/>
            </a:avLst>
          </a:prstGeom>
          <a:solidFill>
            <a:srgbClr val="FFE0E0"/>
          </a:solidFill>
          <a:ln/>
        </p:spPr>
      </p:sp>
      <p:sp>
        <p:nvSpPr>
          <p:cNvPr id="8" name="Text 5"/>
          <p:cNvSpPr/>
          <p:nvPr/>
        </p:nvSpPr>
        <p:spPr>
          <a:xfrm>
            <a:off x="7261800" y="2708256"/>
            <a:ext cx="106680" cy="4591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43"/>
              </a:lnSpc>
              <a:buNone/>
            </a:pPr>
            <a:r>
              <a:rPr lang="en-US" sz="280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8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619887" y="2687691"/>
            <a:ext cx="4823460" cy="3826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5"/>
              </a:lnSpc>
              <a:buNone/>
            </a:pPr>
            <a:r>
              <a:rPr lang="en-US" sz="233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Быть вежливым и уважительным</a:t>
            </a:r>
            <a:endParaRPr lang="en-US" sz="23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619887" y="3282290"/>
            <a:ext cx="5120997" cy="8478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62"/>
              </a:lnSpc>
              <a:buNone/>
            </a:pPr>
            <a:r>
              <a:rPr lang="en-US" sz="18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Важно проявлять уважение к каждому члену класса, школы, учителю.</a:t>
            </a:r>
            <a:endParaRPr lang="en-US" sz="18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218099" y="4091635"/>
            <a:ext cx="830223" cy="47038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2" name="Shape 9"/>
          <p:cNvSpPr/>
          <p:nvPr/>
        </p:nvSpPr>
        <p:spPr>
          <a:xfrm>
            <a:off x="7048321" y="3850297"/>
            <a:ext cx="533757" cy="529833"/>
          </a:xfrm>
          <a:prstGeom prst="roundRect">
            <a:avLst>
              <a:gd name="adj" fmla="val 26865"/>
            </a:avLst>
          </a:prstGeom>
          <a:solidFill>
            <a:srgbClr val="FFE0E0"/>
          </a:solidFill>
          <a:ln/>
        </p:spPr>
      </p:sp>
      <p:sp>
        <p:nvSpPr>
          <p:cNvPr id="13" name="Text 10"/>
          <p:cNvSpPr/>
          <p:nvPr/>
        </p:nvSpPr>
        <p:spPr>
          <a:xfrm>
            <a:off x="7216080" y="3885635"/>
            <a:ext cx="198120" cy="4591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43"/>
              </a:lnSpc>
              <a:buNone/>
            </a:pPr>
            <a:r>
              <a:rPr lang="en-US" sz="280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8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535793" y="3865071"/>
            <a:ext cx="3474720" cy="3826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3035"/>
              </a:lnSpc>
              <a:buNone/>
            </a:pPr>
            <a:r>
              <a:rPr lang="en-US" sz="233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Предлагать новые идеи</a:t>
            </a:r>
            <a:endParaRPr lang="en-US" sz="23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89516" y="4459670"/>
            <a:ext cx="5120997" cy="8478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3362"/>
              </a:lnSpc>
              <a:buNone/>
            </a:pPr>
            <a:r>
              <a:rPr lang="en-US" sz="18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Любая идея может стать началом нового проекта в классе или в школе.</a:t>
            </a:r>
            <a:endParaRPr lang="en-US" sz="18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582079" y="5165956"/>
            <a:ext cx="830223" cy="47038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7" name="Shape 14"/>
          <p:cNvSpPr/>
          <p:nvPr/>
        </p:nvSpPr>
        <p:spPr>
          <a:xfrm>
            <a:off x="7048321" y="4924618"/>
            <a:ext cx="533757" cy="529833"/>
          </a:xfrm>
          <a:prstGeom prst="roundRect">
            <a:avLst>
              <a:gd name="adj" fmla="val 26865"/>
            </a:avLst>
          </a:prstGeom>
          <a:solidFill>
            <a:srgbClr val="FFE0E0"/>
          </a:solidFill>
          <a:ln/>
        </p:spPr>
      </p:sp>
      <p:sp>
        <p:nvSpPr>
          <p:cNvPr id="18" name="Text 15"/>
          <p:cNvSpPr/>
          <p:nvPr/>
        </p:nvSpPr>
        <p:spPr>
          <a:xfrm>
            <a:off x="7208460" y="4959956"/>
            <a:ext cx="213360" cy="4591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43"/>
              </a:lnSpc>
              <a:buNone/>
            </a:pPr>
            <a:r>
              <a:rPr lang="en-US" sz="280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8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619887" y="4939391"/>
            <a:ext cx="5120997" cy="7653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35"/>
              </a:lnSpc>
              <a:buNone/>
            </a:pPr>
            <a:r>
              <a:rPr lang="en-US" sz="233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Помогать тем, кто нуждается в помощи</a:t>
            </a:r>
            <a:endParaRPr lang="en-US" sz="23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619887" y="5916680"/>
            <a:ext cx="5120997" cy="8478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62"/>
              </a:lnSpc>
              <a:buNone/>
            </a:pPr>
            <a:r>
              <a:rPr lang="en-US" sz="18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школе важно сотрудничество и взаимопомощь между школьниками.</a:t>
            </a:r>
            <a:endParaRPr lang="en-US" sz="18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9D9D5C-0925-45BD-A010-3EB9855602FA}"/>
              </a:ext>
            </a:extLst>
          </p:cNvPr>
          <p:cNvSpPr txBox="1"/>
          <p:nvPr/>
        </p:nvSpPr>
        <p:spPr>
          <a:xfrm>
            <a:off x="11974285" y="697735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775097" y="1083893"/>
            <a:ext cx="12252960" cy="6669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90"/>
              </a:lnSpc>
              <a:buNone/>
            </a:pPr>
            <a:r>
              <a:rPr lang="en-US" sz="406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Участие в жизни классного коллектива и школы</a:t>
            </a:r>
            <a:endParaRPr lang="en-US" sz="40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574" y="2202179"/>
            <a:ext cx="2687241" cy="266748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54574" y="5126127"/>
            <a:ext cx="3063240" cy="3334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45"/>
              </a:lnSpc>
              <a:buNone/>
            </a:pPr>
            <a:r>
              <a:rPr lang="en-US" sz="203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Участие в уборке класса</a:t>
            </a:r>
            <a:endParaRPr lang="en-US" sz="20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775097" y="5644140"/>
            <a:ext cx="4222313" cy="7384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30"/>
              </a:lnSpc>
              <a:buNone/>
            </a:pPr>
            <a:r>
              <a:rPr lang="en-US" sz="162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Забота о чистоте и порядке помогает создать приятные условия обучения.</a:t>
            </a:r>
            <a:endParaRPr lang="en-US" sz="16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580" y="2202179"/>
            <a:ext cx="2687241" cy="266748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77840" y="5126127"/>
            <a:ext cx="3474720" cy="3334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45"/>
              </a:lnSpc>
              <a:buNone/>
            </a:pPr>
            <a:r>
              <a:rPr lang="en-US" sz="203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Участие в школьном совете</a:t>
            </a:r>
            <a:endParaRPr lang="en-US" sz="20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204103" y="5644140"/>
            <a:ext cx="4222313" cy="11076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30"/>
              </a:lnSpc>
              <a:buNone/>
            </a:pPr>
            <a:r>
              <a:rPr lang="en-US" sz="162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Совместное общение и принятие решений дает возможность проявить себя в лидерстве.</a:t>
            </a:r>
            <a:endParaRPr lang="en-US" sz="16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0586" y="2202179"/>
            <a:ext cx="2687241" cy="266748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633109" y="5126127"/>
            <a:ext cx="4222313" cy="666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45"/>
              </a:lnSpc>
              <a:buNone/>
            </a:pPr>
            <a:r>
              <a:rPr lang="en-US" sz="203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Участие в праздновании школьных мероприятий</a:t>
            </a:r>
            <a:endParaRPr lang="en-US" sz="20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633109" y="5977546"/>
            <a:ext cx="4222313" cy="11076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30"/>
              </a:lnSpc>
              <a:buNone/>
            </a:pPr>
            <a:r>
              <a:rPr lang="en-US" sz="162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Работа над различными проектами, знакомство с новыми людьми и получение новых навыков.</a:t>
            </a:r>
            <a:endParaRPr lang="en-US" sz="16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CF018D-085F-4C83-96AA-C9309CF3833C}"/>
              </a:ext>
            </a:extLst>
          </p:cNvPr>
          <p:cNvSpPr txBox="1"/>
          <p:nvPr/>
        </p:nvSpPr>
        <p:spPr>
          <a:xfrm>
            <a:off x="11974285" y="697735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937379" y="1479229"/>
            <a:ext cx="12633960" cy="8063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97"/>
              </a:lnSpc>
              <a:buNone/>
            </a:pPr>
            <a:r>
              <a:rPr lang="en-US" sz="492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Постановка целей на новый учебный год</a:t>
            </a:r>
            <a:endParaRPr lang="en-US" sz="49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937379" y="2980323"/>
            <a:ext cx="3844766" cy="9674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38"/>
              </a:lnSpc>
              <a:buNone/>
            </a:pPr>
            <a:r>
              <a:rPr lang="en-US" sz="295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1. Улучшение успеваемости</a:t>
            </a:r>
            <a:endParaRPr lang="en-US" sz="29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37379" y="4195876"/>
            <a:ext cx="3844766" cy="893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Постановка целей на каждый предмет и усиленное обучение.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99603" y="2980323"/>
            <a:ext cx="3844766" cy="9674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38"/>
              </a:lnSpc>
              <a:buNone/>
            </a:pPr>
            <a:r>
              <a:rPr lang="en-US" sz="295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2. Развитие характера</a:t>
            </a:r>
            <a:endParaRPr lang="en-US" sz="29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99603" y="4195876"/>
            <a:ext cx="3844766" cy="13402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Работа над эмоциональным интеллектом и способностью к передаче информации.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61828" y="2980323"/>
            <a:ext cx="3844766" cy="14512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38"/>
              </a:lnSpc>
              <a:buNone/>
            </a:pPr>
            <a:r>
              <a:rPr lang="en-US" sz="295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3. Участие в социальных проектах</a:t>
            </a:r>
            <a:endParaRPr lang="en-US" sz="29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61828" y="4679616"/>
            <a:ext cx="3844766" cy="1786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Взаимодействие с людьми, организующими волонтёрские программы и участие в благотворительности.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33904-EAAD-495C-B14B-07E2A23988F7}"/>
              </a:ext>
            </a:extLst>
          </p:cNvPr>
          <p:cNvSpPr txBox="1"/>
          <p:nvPr/>
        </p:nvSpPr>
        <p:spPr>
          <a:xfrm>
            <a:off x="11974285" y="697735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464</Words>
  <Application>Microsoft Office PowerPoint</Application>
  <PresentationFormat>Произвольный</PresentationFormat>
  <Paragraphs>71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2023-07-19T08:56:24Z</dcterms:created>
  <dcterms:modified xsi:type="dcterms:W3CDTF">2023-07-19T09:01:13Z</dcterms:modified>
</cp:coreProperties>
</file>