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34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481982" y="221180"/>
            <a:ext cx="7373541" cy="26365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971"/>
              </a:lnSpc>
              <a:buNone/>
            </a:pPr>
            <a:r>
              <a:rPr lang="en-US" sz="557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Устав школы и Положение о школьной форме</a:t>
            </a:r>
            <a:endParaRPr lang="en-US" sz="5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81982" y="3209185"/>
            <a:ext cx="7373541" cy="11246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Добро пожаловать на классный час для учеников старших классов. Сегодня мы поговорим о значении устава школы и правил школьной формы и узнаем, почему они так важны в нашей жизни.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" y="0"/>
            <a:ext cx="7373541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EB3108-AED4-40B3-8987-7307CC6CF16D}"/>
              </a:ext>
            </a:extLst>
          </p:cNvPr>
          <p:cNvSpPr txBox="1"/>
          <p:nvPr/>
        </p:nvSpPr>
        <p:spPr>
          <a:xfrm>
            <a:off x="7481982" y="5581892"/>
            <a:ext cx="6792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10 классе по теме: "Устав школы и Положение о школьной форме"</a:t>
            </a:r>
          </a:p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0D8FD-19A8-4B5D-87A7-353DBF6CB1D8}"/>
              </a:ext>
            </a:extLst>
          </p:cNvPr>
          <p:cNvSpPr txBox="1"/>
          <p:nvPr/>
        </p:nvSpPr>
        <p:spPr>
          <a:xfrm>
            <a:off x="295877" y="71608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062029"/>
            <a:ext cx="6438900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Устав школы - что это?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2328876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F3F3FF"/>
          </a:solidFill>
          <a:ln w="29408">
            <a:solidFill>
              <a:srgbClr val="2D4DF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44059" y="2372841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52349" y="2409361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Определение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652349" y="3009751"/>
            <a:ext cx="2801660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Устав школы - это официальный документ, который содержит правила и регламент школы.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89991" y="2328876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F3F3FF"/>
          </a:solidFill>
          <a:ln w="29408">
            <a:solidFill>
              <a:srgbClr val="015F9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48820" y="2372841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57111" y="2409361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Содержание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57111" y="3009751"/>
            <a:ext cx="2801660" cy="2249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 уставе содержится информация о расписании занятий, правилах поведения в школе и другие важные инструкции.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85230" y="5676405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F3F3FF"/>
          </a:solidFill>
          <a:ln w="29408">
            <a:solidFill>
              <a:srgbClr val="AD1F9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4059" y="5720371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652349" y="5756891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Цель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652349" y="6357281"/>
            <a:ext cx="6606421" cy="7497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Устав школы создан, чтобы обеспечить безопасность учеников и сотрудников школы и улучшить учебный процесс.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96CA63-6F98-4756-A749-D4FC2C419BB0}"/>
              </a:ext>
            </a:extLst>
          </p:cNvPr>
          <p:cNvSpPr txBox="1"/>
          <p:nvPr/>
        </p:nvSpPr>
        <p:spPr>
          <a:xfrm>
            <a:off x="295877" y="71608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608289"/>
            <a:ext cx="12283440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Зачем нужны правила и регламент школы?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2809188"/>
            <a:ext cx="4129326" cy="3751493"/>
          </a:xfrm>
          <a:prstGeom prst="roundRect">
            <a:avLst>
              <a:gd name="adj" fmla="val 11328"/>
            </a:avLst>
          </a:prstGeom>
          <a:solidFill>
            <a:srgbClr val="F3F3FF"/>
          </a:solidFill>
          <a:ln w="29408">
            <a:solidFill>
              <a:srgbClr val="2D4DF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50620" y="3072627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Дисциплина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50620" y="3673017"/>
            <a:ext cx="3598545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Правила помогают обеспечить дисциплину в школе, создать безопасную и уважительную среду для всех участников процесса.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50537" y="2809188"/>
            <a:ext cx="4129326" cy="3751493"/>
          </a:xfrm>
          <a:prstGeom prst="roundRect">
            <a:avLst>
              <a:gd name="adj" fmla="val 11328"/>
            </a:avLst>
          </a:prstGeom>
          <a:solidFill>
            <a:srgbClr val="F3F3FF"/>
          </a:solidFill>
          <a:ln w="29408">
            <a:solidFill>
              <a:srgbClr val="015F9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515928" y="3072627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Успех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15928" y="3673017"/>
            <a:ext cx="3598545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Правильно сформулированные правила помогают создать благоприятные условия для учебы, что может привести к лучшим результатам.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15845" y="2809188"/>
            <a:ext cx="4129326" cy="3751493"/>
          </a:xfrm>
          <a:prstGeom prst="roundRect">
            <a:avLst>
              <a:gd name="adj" fmla="val 11328"/>
            </a:avLst>
          </a:prstGeom>
          <a:solidFill>
            <a:srgbClr val="F3F3FF"/>
          </a:solidFill>
          <a:ln w="29408">
            <a:solidFill>
              <a:srgbClr val="AD1F9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81235" y="3072627"/>
            <a:ext cx="288036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Подготовка к жизни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81235" y="3673017"/>
            <a:ext cx="3598545" cy="26242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Соблюдение правил школы - важный навык для жизни, который помogаuet uченикам стать ответственно, дисциплиниoванными и уважительными членами общества.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71499-D0B7-43F7-8C26-2702EDE0E7C2}"/>
              </a:ext>
            </a:extLst>
          </p:cNvPr>
          <p:cNvSpPr txBox="1"/>
          <p:nvPr/>
        </p:nvSpPr>
        <p:spPr>
          <a:xfrm>
            <a:off x="295877" y="71608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85230" y="2792878"/>
            <a:ext cx="7536180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История школьной формы</a:t>
            </a:r>
            <a:endParaRPr lang="en-US" sz="4647" dirty="0"/>
          </a:p>
        </p:txBody>
      </p:sp>
      <p:sp>
        <p:nvSpPr>
          <p:cNvPr id="7" name="Text 3"/>
          <p:cNvSpPr/>
          <p:nvPr/>
        </p:nvSpPr>
        <p:spPr>
          <a:xfrm>
            <a:off x="885230" y="3876653"/>
            <a:ext cx="12859941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Школьная форма, как правило, переживает изменения в соответствии с модными тенденциями каждую десятилетие, но ее основной смысл остается неизменным. Изначально школьная форма была введена, чтобы упростить процесс выбора одежды для учеников и создать равные возможности для всех. Сегодня школьная форма используется для поддержания дисциплины, борьбы со школьным буллингом и укрепления коллективного духа.</a:t>
            </a:r>
            <a:endParaRPr lang="en-US" sz="1859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7B83F-FEB1-4D79-963F-B4B2F7B87A4B}"/>
              </a:ext>
            </a:extLst>
          </p:cNvPr>
          <p:cNvSpPr txBox="1"/>
          <p:nvPr/>
        </p:nvSpPr>
        <p:spPr>
          <a:xfrm>
            <a:off x="295877" y="71608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2626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277213" y="905785"/>
            <a:ext cx="7562374" cy="26166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89"/>
              </a:lnSpc>
              <a:buNone/>
            </a:pPr>
            <a:r>
              <a:rPr lang="en-US" sz="415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Какие правила должны следовать ученики в отношении школьной формы?</a:t>
            </a:r>
            <a:endParaRPr lang="en-US" sz="41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77213" y="3999804"/>
            <a:ext cx="474464" cy="470975"/>
          </a:xfrm>
          <a:prstGeom prst="roundRect">
            <a:avLst>
              <a:gd name="adj" fmla="val 80602"/>
            </a:avLst>
          </a:prstGeom>
          <a:solidFill>
            <a:srgbClr val="F3F3FF"/>
          </a:solidFill>
          <a:ln w="26313">
            <a:solidFill>
              <a:srgbClr val="2D4DF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19136" y="4039042"/>
            <a:ext cx="190500" cy="3924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4"/>
              </a:lnSpc>
              <a:buNone/>
            </a:pPr>
            <a:r>
              <a:rPr lang="en-US" sz="2491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4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962537" y="4071780"/>
            <a:ext cx="2108954" cy="327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5"/>
              </a:lnSpc>
              <a:buNone/>
            </a:pPr>
            <a:r>
              <a:rPr lang="en-US" sz="2076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Чистая форма</a:t>
            </a:r>
            <a:endParaRPr lang="en-US" sz="2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962537" y="4608113"/>
            <a:ext cx="2990493" cy="6696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7"/>
              </a:lnSpc>
              <a:buNone/>
            </a:pPr>
            <a:r>
              <a:rPr lang="en-US" sz="1661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Ученики должны носить чистую форму каждый день.</a:t>
            </a:r>
            <a:endParaRPr lang="en-US" sz="1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63889" y="3999804"/>
            <a:ext cx="474464" cy="470975"/>
          </a:xfrm>
          <a:prstGeom prst="roundRect">
            <a:avLst>
              <a:gd name="adj" fmla="val 80602"/>
            </a:avLst>
          </a:prstGeom>
          <a:solidFill>
            <a:srgbClr val="F3F3FF"/>
          </a:solidFill>
          <a:ln w="26313">
            <a:solidFill>
              <a:srgbClr val="015F9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05812" y="4039042"/>
            <a:ext cx="190500" cy="3924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4"/>
              </a:lnSpc>
              <a:buNone/>
            </a:pPr>
            <a:r>
              <a:rPr lang="en-US" sz="2491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4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849213" y="4071780"/>
            <a:ext cx="2613660" cy="327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5"/>
              </a:lnSpc>
              <a:buNone/>
            </a:pPr>
            <a:r>
              <a:rPr lang="en-US" sz="2076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Правильный размер</a:t>
            </a:r>
            <a:endParaRPr lang="en-US" sz="2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49213" y="4608113"/>
            <a:ext cx="2990493" cy="1339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7"/>
              </a:lnSpc>
              <a:buNone/>
            </a:pPr>
            <a:r>
              <a:rPr lang="en-US" sz="1661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Форма должна быть правильного размера и соответствовать школьным стандартам.</a:t>
            </a:r>
            <a:endParaRPr lang="en-US" sz="1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77213" y="6320170"/>
            <a:ext cx="474464" cy="470975"/>
          </a:xfrm>
          <a:prstGeom prst="roundRect">
            <a:avLst>
              <a:gd name="adj" fmla="val 80602"/>
            </a:avLst>
          </a:prstGeom>
          <a:solidFill>
            <a:srgbClr val="F3F3FF"/>
          </a:solidFill>
          <a:ln w="26313">
            <a:solidFill>
              <a:srgbClr val="AD1F9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19136" y="6359408"/>
            <a:ext cx="190500" cy="3924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4"/>
              </a:lnSpc>
              <a:buNone/>
            </a:pPr>
            <a:r>
              <a:rPr lang="en-US" sz="2491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4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962537" y="6392146"/>
            <a:ext cx="2316480" cy="327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5"/>
              </a:lnSpc>
              <a:buNone/>
            </a:pPr>
            <a:r>
              <a:rPr lang="en-US" sz="2076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Без модификаций</a:t>
            </a:r>
            <a:endParaRPr lang="en-US" sz="2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962537" y="6928479"/>
            <a:ext cx="6877050" cy="334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57"/>
              </a:lnSpc>
              <a:buNone/>
            </a:pPr>
            <a:r>
              <a:rPr lang="en-US" sz="1661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Форма не должна иметь каких-либо изменений или модификаций.</a:t>
            </a:r>
            <a:endParaRPr lang="en-US" sz="16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6B7821-E5DC-405A-A681-38ABACD059E6}"/>
              </a:ext>
            </a:extLst>
          </p:cNvPr>
          <p:cNvSpPr txBox="1"/>
          <p:nvPr/>
        </p:nvSpPr>
        <p:spPr>
          <a:xfrm>
            <a:off x="295877" y="71608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1983179"/>
            <a:ext cx="10454640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Почему школьная форма так важна?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3184077"/>
            <a:ext cx="4129326" cy="3001714"/>
          </a:xfrm>
          <a:prstGeom prst="roundRect">
            <a:avLst>
              <a:gd name="adj" fmla="val 14157"/>
            </a:avLst>
          </a:prstGeom>
          <a:solidFill>
            <a:srgbClr val="F3F3FF"/>
          </a:solidFill>
          <a:ln w="29408">
            <a:solidFill>
              <a:srgbClr val="2D4DF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50620" y="3447516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Единый стиль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50620" y="4047906"/>
            <a:ext cx="3598545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Носить единую школьную форму - это символ коллективной идентичности и признак того, что все ученики часть одного целого.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50537" y="3184077"/>
            <a:ext cx="4129326" cy="3001714"/>
          </a:xfrm>
          <a:prstGeom prst="roundRect">
            <a:avLst>
              <a:gd name="adj" fmla="val 14157"/>
            </a:avLst>
          </a:prstGeom>
          <a:solidFill>
            <a:srgbClr val="F3F3FF"/>
          </a:solidFill>
          <a:ln w="29408">
            <a:solidFill>
              <a:srgbClr val="015F9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515928" y="3447516"/>
            <a:ext cx="284226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Борьба с буллингом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15928" y="4047906"/>
            <a:ext cx="3598545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 школьной форме все выглядят одинаково, что препятствует издевательствам и буллингу на основе внешнего вида.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15845" y="3184077"/>
            <a:ext cx="4129326" cy="3001714"/>
          </a:xfrm>
          <a:prstGeom prst="roundRect">
            <a:avLst>
              <a:gd name="adj" fmla="val 14157"/>
            </a:avLst>
          </a:prstGeom>
          <a:solidFill>
            <a:srgbClr val="F3F3FF"/>
          </a:solidFill>
          <a:ln w="29408">
            <a:solidFill>
              <a:srgbClr val="AD1F9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81235" y="3447516"/>
            <a:ext cx="293370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Подготовка к работе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81235" y="4047906"/>
            <a:ext cx="3598545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Одеваться уместно - это важный навык для будущего трудоустройства и создания положительного впечатления в общественных местах.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1C5EA5-193E-4630-B9C2-108676D0D07E}"/>
              </a:ext>
            </a:extLst>
          </p:cNvPr>
          <p:cNvSpPr txBox="1"/>
          <p:nvPr/>
        </p:nvSpPr>
        <p:spPr>
          <a:xfrm>
            <a:off x="295877" y="71608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713259"/>
            <a:ext cx="12859941" cy="1464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Рекомендации и советы по соблюдению правил школы и школьной формы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5051078"/>
            <a:ext cx="12859941" cy="29192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6" name="Shape 3"/>
          <p:cNvSpPr/>
          <p:nvPr/>
        </p:nvSpPr>
        <p:spPr>
          <a:xfrm>
            <a:off x="4026515" y="5051078"/>
            <a:ext cx="29408" cy="820218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7" name="Shape 4"/>
          <p:cNvSpPr/>
          <p:nvPr/>
        </p:nvSpPr>
        <p:spPr>
          <a:xfrm>
            <a:off x="3775710" y="4787521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F3F3FF"/>
          </a:solidFill>
          <a:ln w="29408">
            <a:solidFill>
              <a:srgbClr val="2D4DF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934539" y="4831486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353389" y="6105543"/>
            <a:ext cx="337566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Будьте ответственными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21212" y="6705933"/>
            <a:ext cx="5840016" cy="7497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Следуйте правилам школы и школьной форме, даже если никто не смотрит.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300496" y="4230860"/>
            <a:ext cx="29408" cy="820218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2" name="Shape 9"/>
          <p:cNvSpPr/>
          <p:nvPr/>
        </p:nvSpPr>
        <p:spPr>
          <a:xfrm>
            <a:off x="7049691" y="4787521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F3F3FF"/>
          </a:solidFill>
          <a:ln w="29408">
            <a:solidFill>
              <a:srgbClr val="015F9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08520" y="4831486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646420" y="2646444"/>
            <a:ext cx="333756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Уважайте права других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395192" y="3246834"/>
            <a:ext cx="5840016" cy="7497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Носите форму правильного размера и обратите внимание на свою личную гигиену.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0574476" y="5051078"/>
            <a:ext cx="29408" cy="820218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7" name="Shape 14"/>
          <p:cNvSpPr/>
          <p:nvPr/>
        </p:nvSpPr>
        <p:spPr>
          <a:xfrm>
            <a:off x="10323671" y="4787521"/>
            <a:ext cx="531138" cy="527232"/>
          </a:xfrm>
          <a:prstGeom prst="roundRect">
            <a:avLst>
              <a:gd name="adj" fmla="val 80601"/>
            </a:avLst>
          </a:prstGeom>
          <a:solidFill>
            <a:srgbClr val="F3F3FF"/>
          </a:solidFill>
          <a:ln w="29408">
            <a:solidFill>
              <a:srgbClr val="AD1F9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482501" y="4831486"/>
            <a:ext cx="21336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547021" y="6105543"/>
            <a:ext cx="4084320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5"/>
              </a:lnSpc>
              <a:buNone/>
            </a:pPr>
            <a:r>
              <a:rPr lang="en-US" sz="2324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Будьте готовы к изменениям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669173" y="6705933"/>
            <a:ext cx="5840016" cy="7497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Школьная форма может быть модифицирована для улучшения комфорта и безопасности студентов.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EB6355-6627-403B-87D4-E5CC5DBC1412}"/>
              </a:ext>
            </a:extLst>
          </p:cNvPr>
          <p:cNvSpPr txBox="1"/>
          <p:nvPr/>
        </p:nvSpPr>
        <p:spPr>
          <a:xfrm>
            <a:off x="295877" y="71608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8936">
            <a:solidFill>
              <a:srgbClr val="DFDFEB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Text 1"/>
          <p:cNvSpPr/>
          <p:nvPr/>
        </p:nvSpPr>
        <p:spPr>
          <a:xfrm>
            <a:off x="885230" y="2233499"/>
            <a:ext cx="5539740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Подведение итогов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5230" y="3551521"/>
            <a:ext cx="2832973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Полезно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85230" y="4225069"/>
            <a:ext cx="3902154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Правила школы и школьная форма важны для успешного школьного опыта и подготовки к будущей работе.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71028" y="3551521"/>
            <a:ext cx="2832973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Важно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71028" y="4225069"/>
            <a:ext cx="3902154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Соблюдение этих правил помогает создать дисциплинированную и уважительную среду для всех участников процесса.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56827" y="3551521"/>
            <a:ext cx="2832973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Осмысленно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56827" y="4225069"/>
            <a:ext cx="3902154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859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Школьная форма - это еще один способ узнать о себе и своих соклассниках, поскольку все выглядят одинаково.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1AFB6-5B45-4CC4-92B7-7E6A643190BD}"/>
              </a:ext>
            </a:extLst>
          </p:cNvPr>
          <p:cNvSpPr txBox="1"/>
          <p:nvPr/>
        </p:nvSpPr>
        <p:spPr>
          <a:xfrm>
            <a:off x="295877" y="71608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516</Words>
  <Application>Microsoft Office PowerPoint</Application>
  <PresentationFormat>Произвольный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Nunito</vt:lpstr>
      <vt:lpstr>PT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SAM</cp:lastModifiedBy>
  <cp:revision>1</cp:revision>
  <dcterms:created xsi:type="dcterms:W3CDTF">2023-07-30T07:25:13Z</dcterms:created>
  <dcterms:modified xsi:type="dcterms:W3CDTF">2023-07-30T09:22:58Z</dcterms:modified>
</cp:coreProperties>
</file>