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99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37379" y="421994"/>
            <a:ext cx="7269242" cy="38708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676"/>
              </a:lnSpc>
              <a:buNone/>
            </a:pPr>
            <a:r>
              <a:rPr lang="en-US" sz="48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"О поступках плохих и хороших" - классный час в 5 классе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11550" y="3444679"/>
            <a:ext cx="7269242" cy="1340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Поступки - это то, что мы делаем, когда никто на нас не смотрит. В этом классном часе мы поговорим о том, как различать хорошие и плохие поступки.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37585" y="0"/>
            <a:ext cx="4592815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750FA-8918-490C-86B3-A6863D6608E6}"/>
              </a:ext>
            </a:extLst>
          </p:cNvPr>
          <p:cNvSpPr txBox="1"/>
          <p:nvPr/>
        </p:nvSpPr>
        <p:spPr>
          <a:xfrm>
            <a:off x="1111550" y="5285473"/>
            <a:ext cx="63028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"О поступках плохих и хороших"</a:t>
            </a:r>
          </a:p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newUROKI.net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02124-F162-4B7B-85B9-63DF1ED2791F}"/>
              </a:ext>
            </a:extLst>
          </p:cNvPr>
          <p:cNvSpPr txBox="1"/>
          <p:nvPr/>
        </p:nvSpPr>
        <p:spPr>
          <a:xfrm>
            <a:off x="1249301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37379" y="2409716"/>
            <a:ext cx="6301740" cy="806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7"/>
              </a:lnSpc>
              <a:buNone/>
            </a:pPr>
            <a:r>
              <a:rPr lang="en-US" sz="492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Что такое поступки?</a:t>
            </a:r>
            <a:endParaRPr lang="en-US" sz="4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37379" y="3910809"/>
            <a:ext cx="2999661" cy="4837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38"/>
              </a:lnSpc>
              <a:buNone/>
            </a:pPr>
            <a:r>
              <a:rPr lang="en-US" sz="295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Определение</a:t>
            </a:r>
            <a:endParaRPr lang="en-US" sz="2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37379" y="4642623"/>
            <a:ext cx="6072902" cy="893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Поступки - это наши действия, которые влияют на окружающих и на наше будущее.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627739" y="3910809"/>
            <a:ext cx="2999661" cy="4837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38"/>
              </a:lnSpc>
              <a:buNone/>
            </a:pPr>
            <a:r>
              <a:rPr lang="en-US" sz="295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Значение</a:t>
            </a:r>
            <a:endParaRPr lang="en-US" sz="29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27739" y="4642623"/>
            <a:ext cx="6072902" cy="893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Поступки определяют нашу личность и наше место в обществе.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0D19D-9A89-40C0-9D24-4757D9ED6AF8}"/>
              </a:ext>
            </a:extLst>
          </p:cNvPr>
          <p:cNvSpPr txBox="1"/>
          <p:nvPr/>
        </p:nvSpPr>
        <p:spPr>
          <a:xfrm>
            <a:off x="1249301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347936" y="1171115"/>
            <a:ext cx="7420928" cy="14823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80"/>
              </a:lnSpc>
              <a:buNone/>
            </a:pPr>
            <a:r>
              <a:rPr lang="en-US" sz="4523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Хорошие поступки - примеры</a:t>
            </a:r>
            <a:endParaRPr lang="en-US" sz="45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47936" y="3209251"/>
            <a:ext cx="516850" cy="513050"/>
          </a:xfrm>
          <a:prstGeom prst="roundRect">
            <a:avLst>
              <a:gd name="adj" fmla="val 26870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6552962" y="3243407"/>
            <a:ext cx="106680" cy="444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528"/>
              </a:lnSpc>
              <a:buNone/>
            </a:pPr>
            <a:r>
              <a:rPr lang="en-US" sz="271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7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94458" y="3280518"/>
            <a:ext cx="2297549" cy="3705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40"/>
              </a:lnSpc>
              <a:buNone/>
            </a:pPr>
            <a:r>
              <a:rPr lang="en-US" sz="226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Делать добро</a:t>
            </a:r>
            <a:endParaRPr lang="en-US" sz="2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94458" y="3856207"/>
            <a:ext cx="2849166" cy="1231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56"/>
              </a:lnSpc>
              <a:buNone/>
            </a:pPr>
            <a:r>
              <a:rPr lang="en-US" sz="180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Помогать окружающим, улыбаться, делать комплименты.</a:t>
            </a:r>
            <a:endParaRPr lang="en-US" sz="18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73295" y="3209251"/>
            <a:ext cx="516850" cy="513050"/>
          </a:xfrm>
          <a:prstGeom prst="roundRect">
            <a:avLst>
              <a:gd name="adj" fmla="val 26870"/>
            </a:avLst>
          </a:prstGeom>
          <a:solidFill>
            <a:srgbClr val="FFE0E0"/>
          </a:solidFill>
          <a:ln/>
        </p:spPr>
      </p:sp>
      <p:sp>
        <p:nvSpPr>
          <p:cNvPr id="10" name="Text 7"/>
          <p:cNvSpPr/>
          <p:nvPr/>
        </p:nvSpPr>
        <p:spPr>
          <a:xfrm>
            <a:off x="10336411" y="3243407"/>
            <a:ext cx="190500" cy="444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528"/>
              </a:lnSpc>
              <a:buNone/>
            </a:pPr>
            <a:r>
              <a:rPr lang="en-US" sz="271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7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919817" y="3280518"/>
            <a:ext cx="2297549" cy="3705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40"/>
              </a:lnSpc>
              <a:buNone/>
            </a:pPr>
            <a:r>
              <a:rPr lang="en-US" sz="226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Быть честным</a:t>
            </a:r>
            <a:endParaRPr lang="en-US" sz="2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919817" y="3856207"/>
            <a:ext cx="2849166" cy="821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56"/>
              </a:lnSpc>
              <a:buNone/>
            </a:pPr>
            <a:r>
              <a:rPr lang="en-US" sz="180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Говорить правду, не обманывать, не красть.</a:t>
            </a:r>
            <a:endParaRPr lang="en-US" sz="18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47936" y="5529735"/>
            <a:ext cx="516850" cy="513050"/>
          </a:xfrm>
          <a:prstGeom prst="roundRect">
            <a:avLst>
              <a:gd name="adj" fmla="val 26870"/>
            </a:avLst>
          </a:prstGeom>
          <a:solidFill>
            <a:srgbClr val="FF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6507242" y="5563891"/>
            <a:ext cx="198120" cy="4447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528"/>
              </a:lnSpc>
              <a:buNone/>
            </a:pPr>
            <a:r>
              <a:rPr lang="en-US" sz="271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7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94458" y="5601002"/>
            <a:ext cx="2297549" cy="3705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40"/>
              </a:lnSpc>
              <a:buNone/>
            </a:pPr>
            <a:r>
              <a:rPr lang="en-US" sz="226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Заботиться</a:t>
            </a:r>
            <a:endParaRPr lang="en-US" sz="2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94458" y="6176691"/>
            <a:ext cx="6674406" cy="821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56"/>
              </a:lnSpc>
              <a:buNone/>
            </a:pPr>
            <a:r>
              <a:rPr lang="en-US" sz="1809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Проявлять заботу и внимание к тем, кто нам дорог, или к тем, кто в трудной ситуации.</a:t>
            </a:r>
            <a:endParaRPr lang="en-US" sz="18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87F337-03D0-4694-B4E7-D2944BEB2AB2}"/>
              </a:ext>
            </a:extLst>
          </p:cNvPr>
          <p:cNvSpPr txBox="1"/>
          <p:nvPr/>
        </p:nvSpPr>
        <p:spPr>
          <a:xfrm>
            <a:off x="1249301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37379" y="1265901"/>
            <a:ext cx="8641080" cy="806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7"/>
              </a:lnSpc>
              <a:buNone/>
            </a:pPr>
            <a:r>
              <a:rPr lang="en-US" sz="492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Плохие поступки - примеры</a:t>
            </a:r>
            <a:endParaRPr lang="en-US" sz="4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79" y="2618079"/>
            <a:ext cx="4001929" cy="245509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37379" y="5383302"/>
            <a:ext cx="2499717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Жестокость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937379" y="6009693"/>
            <a:ext cx="4001929" cy="893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Словесные и физические нападки на других людей.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236" y="2618079"/>
            <a:ext cx="4001929" cy="245509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14236" y="5383302"/>
            <a:ext cx="2499717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Ложь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314236" y="6009693"/>
            <a:ext cx="4001929" cy="893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Обман, нарушение доверия, скрытие правды.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092" y="2618079"/>
            <a:ext cx="4001929" cy="245509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91092" y="5383302"/>
            <a:ext cx="2499717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Кража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691092" y="6009693"/>
            <a:ext cx="4001929" cy="893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Нарушение чужого права собственности.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00C25-26D5-4138-93BD-27503D61FED7}"/>
              </a:ext>
            </a:extLst>
          </p:cNvPr>
          <p:cNvSpPr txBox="1"/>
          <p:nvPr/>
        </p:nvSpPr>
        <p:spPr>
          <a:xfrm>
            <a:off x="1249301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16186" y="884985"/>
            <a:ext cx="12798028" cy="15763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252"/>
              </a:lnSpc>
              <a:buNone/>
            </a:pPr>
            <a:r>
              <a:rPr lang="en-US" sz="480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Как поступить правильно? Обсуждение ситуаций.</a:t>
            </a:r>
            <a:endParaRPr lang="en-US" sz="48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0792" y="2994860"/>
            <a:ext cx="48816" cy="4289126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Shape 3"/>
          <p:cNvSpPr/>
          <p:nvPr/>
        </p:nvSpPr>
        <p:spPr>
          <a:xfrm>
            <a:off x="7590056" y="3470799"/>
            <a:ext cx="855107" cy="48457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7040344" y="3222251"/>
            <a:ext cx="549712" cy="545670"/>
          </a:xfrm>
          <a:prstGeom prst="roundRect">
            <a:avLst>
              <a:gd name="adj" fmla="val 26864"/>
            </a:avLst>
          </a:prstGeom>
          <a:solidFill>
            <a:srgbClr val="FFE0E0"/>
          </a:solidFill>
          <a:ln/>
        </p:spPr>
      </p:sp>
      <p:sp>
        <p:nvSpPr>
          <p:cNvPr id="8" name="Text 5"/>
          <p:cNvSpPr/>
          <p:nvPr/>
        </p:nvSpPr>
        <p:spPr>
          <a:xfrm>
            <a:off x="7257990" y="3258653"/>
            <a:ext cx="114300" cy="4728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751"/>
              </a:lnSpc>
              <a:buNone/>
            </a:pPr>
            <a:r>
              <a:rPr lang="en-US" sz="288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8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658939" y="3237379"/>
            <a:ext cx="2443163" cy="3940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26"/>
              </a:lnSpc>
              <a:buNone/>
            </a:pPr>
            <a:r>
              <a:rPr lang="en-US" sz="240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Шаг 1</a:t>
            </a:r>
            <a:endParaRPr lang="en-US" sz="24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658939" y="3849588"/>
            <a:ext cx="5055275" cy="436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63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Определить, что нужно сделать.</a:t>
            </a:r>
            <a:endParaRPr lang="en-US" sz="19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185237" y="4683398"/>
            <a:ext cx="855107" cy="48457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7040344" y="4434851"/>
            <a:ext cx="549712" cy="545670"/>
          </a:xfrm>
          <a:prstGeom prst="roundRect">
            <a:avLst>
              <a:gd name="adj" fmla="val 26864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7216080" y="4471252"/>
            <a:ext cx="198120" cy="4728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751"/>
              </a:lnSpc>
              <a:buNone/>
            </a:pPr>
            <a:r>
              <a:rPr lang="en-US" sz="288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8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528298" y="4449978"/>
            <a:ext cx="2443163" cy="3940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126"/>
              </a:lnSpc>
              <a:buNone/>
            </a:pPr>
            <a:r>
              <a:rPr lang="en-US" sz="240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Шаг 2</a:t>
            </a:r>
            <a:endParaRPr lang="en-US" sz="24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16186" y="5062187"/>
            <a:ext cx="5055275" cy="872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463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Разобраться, какими способами можно действовать.</a:t>
            </a:r>
            <a:endParaRPr lang="en-US" sz="19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90056" y="5789747"/>
            <a:ext cx="855107" cy="48457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7" name="Shape 14"/>
          <p:cNvSpPr/>
          <p:nvPr/>
        </p:nvSpPr>
        <p:spPr>
          <a:xfrm>
            <a:off x="7040344" y="5541199"/>
            <a:ext cx="549712" cy="545670"/>
          </a:xfrm>
          <a:prstGeom prst="roundRect">
            <a:avLst>
              <a:gd name="adj" fmla="val 26864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7208460" y="5577601"/>
            <a:ext cx="213360" cy="4728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751"/>
              </a:lnSpc>
              <a:buNone/>
            </a:pPr>
            <a:r>
              <a:rPr lang="en-US" sz="288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8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658939" y="5556327"/>
            <a:ext cx="2443163" cy="3940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26"/>
              </a:lnSpc>
              <a:buNone/>
            </a:pPr>
            <a:r>
              <a:rPr lang="en-US" sz="240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Шаг 3</a:t>
            </a:r>
            <a:endParaRPr lang="en-US" sz="24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658939" y="6168536"/>
            <a:ext cx="5055275" cy="872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463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Выбрать путь, который наилучшим образом подходит для конкретной ситуации.</a:t>
            </a:r>
            <a:endParaRPr lang="en-US" sz="19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D558BC-0300-4790-9ADE-074A90D69658}"/>
              </a:ext>
            </a:extLst>
          </p:cNvPr>
          <p:cNvSpPr txBox="1"/>
          <p:nvPr/>
        </p:nvSpPr>
        <p:spPr>
          <a:xfrm>
            <a:off x="1249301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937379" y="1773869"/>
            <a:ext cx="12755642" cy="16127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97"/>
              </a:lnSpc>
              <a:buNone/>
            </a:pPr>
            <a:r>
              <a:rPr lang="en-US" sz="492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Подведение к выводу о критериях оценки поступков</a:t>
            </a:r>
            <a:endParaRPr lang="en-US" sz="4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937379" y="3932437"/>
            <a:ext cx="4085273" cy="2462782"/>
          </a:xfrm>
          <a:prstGeom prst="roundRect">
            <a:avLst>
              <a:gd name="adj" fmla="val 6090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1187291" y="4180512"/>
            <a:ext cx="3467100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Социальные критерии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87291" y="4806903"/>
            <a:ext cx="3585448" cy="1340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поступок влияет на окружающих и на общество в целом.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72564" y="3932437"/>
            <a:ext cx="4085273" cy="2462782"/>
          </a:xfrm>
          <a:prstGeom prst="roundRect">
            <a:avLst>
              <a:gd name="adj" fmla="val 6090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5522476" y="4180512"/>
            <a:ext cx="3314700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Моральные критерии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22476" y="4806903"/>
            <a:ext cx="3585448" cy="1340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поступок соответствует этическим и нравственным нормам.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07748" y="3932437"/>
            <a:ext cx="4085273" cy="2462782"/>
          </a:xfrm>
          <a:prstGeom prst="roundRect">
            <a:avLst>
              <a:gd name="adj" fmla="val 6090"/>
            </a:avLst>
          </a:prstGeom>
          <a:solidFill>
            <a:srgbClr val="FFE0E0"/>
          </a:solidFill>
          <a:ln/>
        </p:spPr>
      </p:sp>
      <p:sp>
        <p:nvSpPr>
          <p:cNvPr id="12" name="Text 9"/>
          <p:cNvSpPr/>
          <p:nvPr/>
        </p:nvSpPr>
        <p:spPr>
          <a:xfrm>
            <a:off x="9857661" y="4180512"/>
            <a:ext cx="3467100" cy="40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8"/>
              </a:lnSpc>
              <a:buNone/>
            </a:pPr>
            <a:r>
              <a:rPr lang="en-US" sz="246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Личностные критерии</a:t>
            </a:r>
            <a:endParaRPr lang="en-US" sz="24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7661" y="4806903"/>
            <a:ext cx="3585448" cy="1340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поступок соответствует нашей собственной личности и нашим ценностям.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E552A-EAB7-4D4E-AFA1-931A26DA88E8}"/>
              </a:ext>
            </a:extLst>
          </p:cNvPr>
          <p:cNvSpPr txBox="1"/>
          <p:nvPr/>
        </p:nvSpPr>
        <p:spPr>
          <a:xfrm>
            <a:off x="1249301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011885" y="1947412"/>
            <a:ext cx="4999434" cy="806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7"/>
              </a:lnSpc>
              <a:buNone/>
            </a:pPr>
            <a:r>
              <a:rPr lang="en-US" sz="492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Заключение</a:t>
            </a:r>
            <a:endParaRPr lang="en-US" sz="4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011885" y="3110210"/>
            <a:ext cx="5681135" cy="31272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43"/>
              </a:lnSpc>
              <a:buNone/>
            </a:pPr>
            <a:r>
              <a:rPr lang="en-US" sz="196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 этом классном часе мы изучили, что такое поступки, научились различать хорошие и плохие поступки, и обсудили, как мы можем сделать правильный выбор в трудных ситуациях. Помните, что наши поступки формируют наших личностей и наше будущее, поэтому давайте стараться делать хорошие поступки, которые будут нам и всем окружающим только на пользу.</a:t>
            </a:r>
            <a:endParaRPr lang="en-US" sz="19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0"/>
            <a:ext cx="8011886" cy="8290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F97FB-61C3-4E87-8FF4-119BAD7396C3}"/>
              </a:ext>
            </a:extLst>
          </p:cNvPr>
          <p:cNvSpPr txBox="1"/>
          <p:nvPr/>
        </p:nvSpPr>
        <p:spPr>
          <a:xfrm>
            <a:off x="12493018" y="73478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351</Words>
  <Application>Microsoft Office PowerPoint</Application>
  <PresentationFormat>Произвольный</PresentationFormat>
  <Paragraphs>60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2023-07-25T07:56:06Z</dcterms:created>
  <dcterms:modified xsi:type="dcterms:W3CDTF">2023-07-25T08:10:25Z</dcterms:modified>
</cp:coreProperties>
</file>