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05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71630" y="607770"/>
            <a:ext cx="7330440" cy="8788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971"/>
              </a:lnSpc>
              <a:buNone/>
            </a:pPr>
            <a:r>
              <a:rPr lang="en-US" sz="557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Личная безопасность</a:t>
            </a:r>
            <a:endParaRPr lang="en-US" sz="5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71630" y="1838097"/>
            <a:ext cx="7373541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Мы все хотим чувствовать себя безопасно, но что такое личная безопасность? В этом классном часе мы рассмотрим, как принимать осознанные решения для обеспечения своей безопасности и безопасности других в различных ситуациях.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9" y="-936171"/>
            <a:ext cx="5484142" cy="9241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2398EE-BAE1-4AAF-B255-292EC6CCAD6B}"/>
              </a:ext>
            </a:extLst>
          </p:cNvPr>
          <p:cNvSpPr txBox="1"/>
          <p:nvPr/>
        </p:nvSpPr>
        <p:spPr>
          <a:xfrm>
            <a:off x="6371630" y="4107259"/>
            <a:ext cx="6792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9 классе по теме: "Личная безопасность"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9643E-7A82-46EF-A869-37901CF447CC}"/>
              </a:ext>
            </a:extLst>
          </p:cNvPr>
          <p:cNvSpPr txBox="1"/>
          <p:nvPr/>
        </p:nvSpPr>
        <p:spPr>
          <a:xfrm>
            <a:off x="12705970" y="7063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391083"/>
            <a:ext cx="73735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Что такое личная безопасность?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2390219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44059" y="2434185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52349" y="2470702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Определение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52349" y="3071093"/>
            <a:ext cx="2801660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Личная безопасность - это состояние, когда наши жизнь, здоровье и имущество защищены от угроз и опасностей.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9991" y="2390219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D7425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48820" y="2434185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57111" y="2470702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Признаки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57111" y="3071093"/>
            <a:ext cx="2801660" cy="2249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Личная безопасность означает понимание того, когда находишься в безопасности, а когда необходимы меры предосторожности.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85230" y="5737749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DD785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4059" y="5781714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652349" y="5818232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Значимость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652349" y="6418622"/>
            <a:ext cx="6606421" cy="749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Безопасность - это одно из базовых прав каждого человека, независимо от возраста</a:t>
            </a:r>
            <a:r>
              <a:rPr lang="ru-RU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, пола </a:t>
            </a: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 социального статуса.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B58EA7-E7A7-4BDF-99B7-3CCB3BEEB36F}"/>
              </a:ext>
            </a:extLst>
          </p:cNvPr>
          <p:cNvSpPr txBox="1"/>
          <p:nvPr/>
        </p:nvSpPr>
        <p:spPr>
          <a:xfrm>
            <a:off x="12705970" y="7063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460319"/>
            <a:ext cx="128599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Примеры ситуаций связанных с личной безопасностью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5230" y="3510628"/>
            <a:ext cx="2832973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1. Путь домой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85230" y="4184176"/>
            <a:ext cx="3902154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Рассмотрим безопасность на пути от школы до дома, как избежать привлечения внимания и что делать в случае чрезвычайной ситуации.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71028" y="3510628"/>
            <a:ext cx="2832973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2. В интернете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1028" y="4184176"/>
            <a:ext cx="3902154" cy="2249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Узнаем о возможных опасностях при использовании интернета, в том числе оставление личной информации, доверчивость к незнакомцам и что делать, если столкнулись с неприятностью.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56827" y="3510628"/>
            <a:ext cx="3902154" cy="8786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3. В общественном месте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56827" y="4623477"/>
            <a:ext cx="3902154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Обсудим, какие меры безопасности можно предпринять при посещении общественных мест, таких как концерты, транспорт и торговые центры.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CF805-1863-401C-A0E8-A2E489828ADA}"/>
              </a:ext>
            </a:extLst>
          </p:cNvPr>
          <p:cNvSpPr txBox="1"/>
          <p:nvPr/>
        </p:nvSpPr>
        <p:spPr>
          <a:xfrm>
            <a:off x="12705970" y="7063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228791"/>
            <a:ext cx="11597640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Опасные ситуации и их предотвращение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2429689"/>
            <a:ext cx="4050506" cy="2484883"/>
          </a:xfrm>
          <a:prstGeom prst="roundRect">
            <a:avLst>
              <a:gd name="adj" fmla="val 17102"/>
            </a:avLst>
          </a:prstGeom>
          <a:noFill/>
          <a:ln w="29408">
            <a:solidFill>
              <a:srgbClr val="F2B42D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38" y="2458881"/>
            <a:ext cx="3991689" cy="242649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85230" y="5207439"/>
            <a:ext cx="2360771" cy="373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Самооборона </a:t>
            </a:r>
            <a:r>
              <a:rPr lang="en-US" sz="2324" b="1" dirty="0">
                <a:solidFill>
                  <a:srgbClr val="000000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⚔️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885230" y="5815393"/>
            <a:ext cx="4050506" cy="11246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Научимся защищаться от нападающих, используя различные техники самообороны и приемы.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289828" y="2429689"/>
            <a:ext cx="4050625" cy="2485001"/>
          </a:xfrm>
          <a:prstGeom prst="roundRect">
            <a:avLst>
              <a:gd name="adj" fmla="val 17101"/>
            </a:avLst>
          </a:prstGeom>
          <a:noFill/>
          <a:ln w="29408">
            <a:solidFill>
              <a:srgbClr val="D7425E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236" y="2458881"/>
            <a:ext cx="3991808" cy="242661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289828" y="5207557"/>
            <a:ext cx="3086100" cy="373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Экстренный набор </a:t>
            </a:r>
            <a:r>
              <a:rPr lang="en-US" sz="2324" b="1" dirty="0">
                <a:solidFill>
                  <a:srgbClr val="000000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🆘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289828" y="5815512"/>
            <a:ext cx="4050625" cy="11246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Секреты подготовки экстренного набора и важность его наличия в случае аварии или катастрофы.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9694545" y="2429689"/>
            <a:ext cx="4050625" cy="2485001"/>
          </a:xfrm>
          <a:prstGeom prst="roundRect">
            <a:avLst>
              <a:gd name="adj" fmla="val 17101"/>
            </a:avLst>
          </a:prstGeom>
          <a:noFill/>
          <a:ln w="29408">
            <a:solidFill>
              <a:srgbClr val="DD785E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3953" y="2458881"/>
            <a:ext cx="3991808" cy="242661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694545" y="5207557"/>
            <a:ext cx="3223260" cy="373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Кибербезопасность </a:t>
            </a:r>
            <a:r>
              <a:rPr lang="en-US" sz="2324" b="1" dirty="0">
                <a:solidFill>
                  <a:srgbClr val="000000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🚪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9694545" y="5815512"/>
            <a:ext cx="4050625" cy="11246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Рассмотрим, насколько важно защищать свои личные данные и как сделать это в интернете.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7FAA5D-4B91-494B-AD1D-8E08F3723D39}"/>
              </a:ext>
            </a:extLst>
          </p:cNvPr>
          <p:cNvSpPr txBox="1"/>
          <p:nvPr/>
        </p:nvSpPr>
        <p:spPr>
          <a:xfrm>
            <a:off x="12705970" y="7063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00002E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885230" y="1624244"/>
            <a:ext cx="128599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Влияние принятия решений на личную безопасность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885230" y="3623378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F2B42D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44059" y="3667344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652349" y="3703864"/>
            <a:ext cx="3362206" cy="7322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Связь решений и безопасности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652349" y="4670397"/>
            <a:ext cx="3362206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Обсудим, как наши решения могут повлиять на нашу жизнь и безопасность других, и как можно принимать осознанные решения в интересах всех.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250537" y="3623378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D7425E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409367" y="3667344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017657" y="3703864"/>
            <a:ext cx="295656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Риски и последствия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017657" y="4304254"/>
            <a:ext cx="3362206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Рассмотрим риски, связанные с нашими жизненными решениями, и какие последствия могут возникнуть.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9615845" y="3623378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DD785E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774674" y="3667344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0382964" y="3703864"/>
            <a:ext cx="3362206" cy="7322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Планирование и предотвращение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10382964" y="4670397"/>
            <a:ext cx="3362206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Узнаем как планировать и предотвращать опасные ситуации в будущем, будь то наши жизненные решения или природные катаклизмы.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765A1C-7E8A-464F-B759-535C40F280D6}"/>
              </a:ext>
            </a:extLst>
          </p:cNvPr>
          <p:cNvSpPr txBox="1"/>
          <p:nvPr/>
        </p:nvSpPr>
        <p:spPr>
          <a:xfrm>
            <a:off x="12705970" y="7063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6078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42367" y="614336"/>
            <a:ext cx="11254740" cy="6968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28"/>
              </a:lnSpc>
              <a:buNone/>
            </a:pPr>
            <a:r>
              <a:rPr lang="en-US" sz="4422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Важность принятия осознанных решений</a:t>
            </a:r>
            <a:endParaRPr lang="en-US" sz="44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165384" y="1757087"/>
            <a:ext cx="27980" cy="5797547"/>
          </a:xfrm>
          <a:prstGeom prst="rect">
            <a:avLst/>
          </a:prstGeom>
          <a:solidFill>
            <a:srgbClr val="262654"/>
          </a:solidFill>
          <a:ln/>
        </p:spPr>
      </p:sp>
      <p:sp>
        <p:nvSpPr>
          <p:cNvPr id="6" name="Shape 3"/>
          <p:cNvSpPr/>
          <p:nvPr/>
        </p:nvSpPr>
        <p:spPr>
          <a:xfrm>
            <a:off x="1432024" y="2168200"/>
            <a:ext cx="786170" cy="27774"/>
          </a:xfrm>
          <a:prstGeom prst="rect">
            <a:avLst/>
          </a:prstGeom>
          <a:solidFill>
            <a:srgbClr val="F2B42D"/>
          </a:solidFill>
          <a:ln/>
        </p:spPr>
      </p:sp>
      <p:sp>
        <p:nvSpPr>
          <p:cNvPr id="7" name="Shape 4"/>
          <p:cNvSpPr/>
          <p:nvPr/>
        </p:nvSpPr>
        <p:spPr>
          <a:xfrm>
            <a:off x="926604" y="1931294"/>
            <a:ext cx="505420" cy="501704"/>
          </a:xfrm>
          <a:prstGeom prst="roundRect">
            <a:avLst>
              <a:gd name="adj" fmla="val 80598"/>
            </a:avLst>
          </a:prstGeom>
          <a:solidFill>
            <a:srgbClr val="00002E"/>
          </a:solidFill>
          <a:ln w="27980">
            <a:solidFill>
              <a:srgbClr val="F2B42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76385" y="1973133"/>
            <a:ext cx="205740" cy="418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17"/>
              </a:lnSpc>
              <a:buNone/>
            </a:pPr>
            <a:r>
              <a:rPr lang="en-US" sz="2653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414826" y="1979987"/>
            <a:ext cx="3505200" cy="3482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4"/>
              </a:lnSpc>
              <a:buNone/>
            </a:pPr>
            <a:r>
              <a:rPr lang="en-US" sz="2211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1. Понимание значимости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414826" y="2551185"/>
            <a:ext cx="11373207" cy="713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30"/>
              </a:lnSpc>
              <a:buNone/>
            </a:pPr>
            <a:r>
              <a:rPr lang="en-US" sz="176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Разберем, как взвешивать все факторы и принимать правильные решения для своей безопасности и безопасности всех вокруг нас.</a:t>
            </a:r>
            <a:endParaRPr lang="en-US" sz="17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432024" y="4175016"/>
            <a:ext cx="786170" cy="27774"/>
          </a:xfrm>
          <a:prstGeom prst="rect">
            <a:avLst/>
          </a:prstGeom>
          <a:solidFill>
            <a:srgbClr val="D7425E"/>
          </a:solidFill>
          <a:ln/>
        </p:spPr>
      </p:sp>
      <p:sp>
        <p:nvSpPr>
          <p:cNvPr id="12" name="Shape 9"/>
          <p:cNvSpPr/>
          <p:nvPr/>
        </p:nvSpPr>
        <p:spPr>
          <a:xfrm>
            <a:off x="926604" y="3938110"/>
            <a:ext cx="505420" cy="501704"/>
          </a:xfrm>
          <a:prstGeom prst="roundRect">
            <a:avLst>
              <a:gd name="adj" fmla="val 80598"/>
            </a:avLst>
          </a:prstGeom>
          <a:solidFill>
            <a:srgbClr val="00002E"/>
          </a:solidFill>
          <a:ln w="27980">
            <a:solidFill>
              <a:srgbClr val="D7425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76385" y="3979949"/>
            <a:ext cx="205740" cy="418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17"/>
              </a:lnSpc>
              <a:buNone/>
            </a:pPr>
            <a:r>
              <a:rPr lang="en-US" sz="2653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414826" y="3986803"/>
            <a:ext cx="2689860" cy="3482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4"/>
              </a:lnSpc>
              <a:buNone/>
            </a:pPr>
            <a:r>
              <a:rPr lang="en-US" sz="2211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2. Защита общества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414826" y="4558001"/>
            <a:ext cx="11373207" cy="713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30"/>
              </a:lnSpc>
              <a:buNone/>
            </a:pPr>
            <a:r>
              <a:rPr lang="en-US" sz="176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Узнаем о том, как осознанные решения могут влиять на безопасность нашего общества в целом и почему важно мыслить не только о своих личных потребностях.</a:t>
            </a:r>
            <a:endParaRPr lang="en-US" sz="17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432024" y="6181832"/>
            <a:ext cx="786170" cy="27774"/>
          </a:xfrm>
          <a:prstGeom prst="rect">
            <a:avLst/>
          </a:prstGeom>
          <a:solidFill>
            <a:srgbClr val="DD785E"/>
          </a:solidFill>
          <a:ln/>
        </p:spPr>
      </p:sp>
      <p:sp>
        <p:nvSpPr>
          <p:cNvPr id="17" name="Shape 14"/>
          <p:cNvSpPr/>
          <p:nvPr/>
        </p:nvSpPr>
        <p:spPr>
          <a:xfrm>
            <a:off x="926604" y="5944926"/>
            <a:ext cx="505420" cy="501704"/>
          </a:xfrm>
          <a:prstGeom prst="roundRect">
            <a:avLst>
              <a:gd name="adj" fmla="val 80598"/>
            </a:avLst>
          </a:prstGeom>
          <a:solidFill>
            <a:srgbClr val="00002E"/>
          </a:solidFill>
          <a:ln w="27980">
            <a:solidFill>
              <a:srgbClr val="DD785E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76385" y="5986765"/>
            <a:ext cx="205740" cy="418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17"/>
              </a:lnSpc>
              <a:buNone/>
            </a:pPr>
            <a:r>
              <a:rPr lang="en-US" sz="2653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414826" y="5993619"/>
            <a:ext cx="4732020" cy="3482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4"/>
              </a:lnSpc>
              <a:buNone/>
            </a:pPr>
            <a:r>
              <a:rPr lang="en-US" sz="2211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3. Создание цепочки безопасности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414826" y="6564817"/>
            <a:ext cx="11373207" cy="3568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30"/>
              </a:lnSpc>
              <a:buNone/>
            </a:pPr>
            <a:r>
              <a:rPr lang="en-US" sz="176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Поговорим о том, как различные решения каждого из нас могут служить частями общей цепочки безопасности.</a:t>
            </a:r>
            <a:endParaRPr lang="en-US" sz="17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CBC61A-1BB6-4849-83C5-067AD36E45B3}"/>
              </a:ext>
            </a:extLst>
          </p:cNvPr>
          <p:cNvSpPr txBox="1"/>
          <p:nvPr/>
        </p:nvSpPr>
        <p:spPr>
          <a:xfrm>
            <a:off x="12705970" y="7063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983179"/>
            <a:ext cx="6400800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Выводы и заключение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3184077"/>
            <a:ext cx="4129326" cy="3001714"/>
          </a:xfrm>
          <a:prstGeom prst="roundRect">
            <a:avLst>
              <a:gd name="adj" fmla="val 14157"/>
            </a:avLst>
          </a:prstGeom>
          <a:solidFill>
            <a:srgbClr val="00002E"/>
          </a:solidFill>
          <a:ln w="29408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50620" y="3447516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Самое главное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50620" y="4047906"/>
            <a:ext cx="3598545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Подчеркнем важность осознанности и наученных навыков для безопасности в повседневной жизни.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50537" y="3184077"/>
            <a:ext cx="4129326" cy="3001714"/>
          </a:xfrm>
          <a:prstGeom prst="roundRect">
            <a:avLst>
              <a:gd name="adj" fmla="val 14157"/>
            </a:avLst>
          </a:prstGeom>
          <a:solidFill>
            <a:srgbClr val="00002E"/>
          </a:solidFill>
          <a:ln w="29408">
            <a:solidFill>
              <a:srgbClr val="D7425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515928" y="3447516"/>
            <a:ext cx="295656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Будьте внимательны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15928" y="4047906"/>
            <a:ext cx="3598545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Помните, что каждый день мы сталкиваемся со сложными жизненными ситуациями и у нас есть все шансы быть готовыми к ним.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15845" y="3184077"/>
            <a:ext cx="4129326" cy="3001714"/>
          </a:xfrm>
          <a:prstGeom prst="roundRect">
            <a:avLst>
              <a:gd name="adj" fmla="val 14157"/>
            </a:avLst>
          </a:prstGeom>
          <a:solidFill>
            <a:srgbClr val="00002E"/>
          </a:solidFill>
          <a:ln w="29408">
            <a:solidFill>
              <a:srgbClr val="DD785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81235" y="3447516"/>
            <a:ext cx="275844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Ответы на вопросы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81235" y="4047906"/>
            <a:ext cx="3598545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Ответим на все ваши вопросы о личной безопасности и закончим классный час позитивным настроением.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8CCD7-5384-49BC-93E4-0502DA9C22A5}"/>
              </a:ext>
            </a:extLst>
          </p:cNvPr>
          <p:cNvSpPr txBox="1"/>
          <p:nvPr/>
        </p:nvSpPr>
        <p:spPr>
          <a:xfrm>
            <a:off x="12705970" y="70636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514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</dc:creator>
  <cp:lastModifiedBy>SAM</cp:lastModifiedBy>
  <cp:revision>2</cp:revision>
  <dcterms:created xsi:type="dcterms:W3CDTF">2023-07-29T07:21:50Z</dcterms:created>
  <dcterms:modified xsi:type="dcterms:W3CDTF">2023-07-29T07:34:56Z</dcterms:modified>
</cp:coreProperties>
</file>